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8" r:id="rId2"/>
    <p:sldId id="256" r:id="rId3"/>
    <p:sldId id="257" r:id="rId4"/>
    <p:sldId id="273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2" r:id="rId18"/>
    <p:sldId id="275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83700"/>
  </p:normalViewPr>
  <p:slideViewPr>
    <p:cSldViewPr snapToGrid="0" snapToObjects="1">
      <p:cViewPr varScale="1">
        <p:scale>
          <a:sx n="69" d="100"/>
          <a:sy n="69" d="100"/>
        </p:scale>
        <p:origin x="2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aura/Documents/6.%20WORK/II%20OO/DI.RE/4.%20Progetto%20UNHCR%20/PROGETTO%202019/00.%20M&amp;E%202019/DATA_LVLS_2019_(general%20monitoring)%20-%20LAURA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aura/Documents/6.%20WORK/II%20OO/DI.RE/4.%20Progetto%20UNHCR%20/PROGETTO%202019/00.%20M&amp;E%202019/DATA_LVLS_2019_(general%20monitoring)%20-%20LAURA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aura/Documents/6.%20WORK/II%20OO/DI.RE/4.%20Progetto%20UNHCR%20/PROGETTO%202019/00.%20M&amp;E%202019/DATA_LVLS_2019_(general%20monitoring)%20-%20LAURA%20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aura/Documents/6.%20WORK/II%20OO/DI.RE/4.%20Progetto%20UNHCR%20/PROGETTO%202019/00.%20M&amp;E%202019/DATA_LVLS_2019_(general%20monitoring)%20-%20LAURA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aura/Documents/6.%20WORK/II%20OO/DI.RE/4.%20Progetto%20UNHCR%20/PROGETTO%202019/00.%20M&amp;E%202019/DATA_LVLS_2019_(general%20monitoring)%20-%20LAURA%201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aura/Documents/6.%20WORK/II%20OO/DI.RE/4.%20Progetto%20UNHCR%20/PROGETTO%202019/00.%20M&amp;E%202019/DATA_LVLS_2019_(general%20monitoring)%20-%20LAURA%20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20"/>
            <c:spPr>
              <a:solidFill>
                <a:srgbClr val="FF8EE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BE-BA4F-A52A-5A9403B7C9B4}"/>
              </c:ext>
            </c:extLst>
          </c:dPt>
          <c:dPt>
            <c:idx val="1"/>
            <c:bubble3D val="0"/>
            <c:spPr>
              <a:solidFill>
                <a:srgbClr val="FF4A9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BE-BA4F-A52A-5A9403B7C9B4}"/>
              </c:ext>
            </c:extLst>
          </c:dPt>
          <c:dLbls>
            <c:dLbl>
              <c:idx val="0"/>
              <c:layout>
                <c:manualLayout>
                  <c:x val="0.29027777777777763"/>
                  <c:y val="-0.208333333333333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C6A59E-8944-D043-BCFB-1DFB8877B7B5}" type="CATEGORYNAME">
                      <a:rPr lang="en-US" sz="3600">
                        <a:solidFill>
                          <a:srgbClr val="FF8EED"/>
                        </a:solidFill>
                      </a:rPr>
                      <a:pPr>
                        <a:defRPr/>
                      </a:pPr>
                      <a:t>[NOME CATEGORIA]</a:t>
                    </a:fld>
                    <a:r>
                      <a:rPr lang="en-US" sz="3600" dirty="0">
                        <a:solidFill>
                          <a:srgbClr val="FF8EED"/>
                        </a:solidFill>
                      </a:rPr>
                      <a:t> </a:t>
                    </a:r>
                    <a:r>
                      <a:rPr lang="en-US" sz="3600" dirty="0" err="1">
                        <a:solidFill>
                          <a:srgbClr val="FF8EED"/>
                        </a:solidFill>
                      </a:rPr>
                      <a:t>anni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3888888888884"/>
                      <c:h val="0.21736111111111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BE-BA4F-A52A-5A9403B7C9B4}"/>
                </c:ext>
              </c:extLst>
            </c:dLbl>
            <c:dLbl>
              <c:idx val="1"/>
              <c:layout>
                <c:manualLayout>
                  <c:x val="-0.22520397606783507"/>
                  <c:y val="6.48398548784269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E63E04-4277-6D45-88A5-719126A8982E}" type="CATEGORYNAME">
                      <a:rPr lang="en-US" sz="3600">
                        <a:solidFill>
                          <a:srgbClr val="FF4A93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3600" dirty="0">
                        <a:solidFill>
                          <a:srgbClr val="FF4A93"/>
                        </a:solidFill>
                      </a:rPr>
                      <a:t> </a:t>
                    </a:r>
                    <a:r>
                      <a:rPr lang="en-US" sz="3600" dirty="0" err="1">
                        <a:solidFill>
                          <a:srgbClr val="FF4A93"/>
                        </a:solidFill>
                      </a:rPr>
                      <a:t>anni</a:t>
                    </a:r>
                    <a:r>
                      <a:rPr lang="en-US" sz="3600" dirty="0">
                        <a:solidFill>
                          <a:srgbClr val="FF4A93"/>
                        </a:solidFill>
                      </a:rPr>
                      <a:t> </a:t>
                    </a:r>
                    <a:r>
                      <a:rPr lang="en-US" sz="3600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05555555555556"/>
                      <c:h val="0.162776171965846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BE-BA4F-A52A-5A9403B7C9B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Sheet1!$B$3:$B$4</c:f>
              <c:strCache>
                <c:ptCount val="2"/>
                <c:pt idx="0">
                  <c:v>20-39</c:v>
                </c:pt>
                <c:pt idx="1">
                  <c:v>40-60 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48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BE-BA4F-A52A-5A9403B7C9B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8EED"/>
            </a:solidFill>
            <a:ln>
              <a:noFill/>
            </a:ln>
            <a:effectLst/>
          </c:spPr>
          <c:invertIfNegative val="0"/>
          <c:cat>
            <c:strRef>
              <c:f>Sheet1!$A$9:$A$18</c:f>
              <c:strCache>
                <c:ptCount val="10"/>
                <c:pt idx="0">
                  <c:v>Nigeria</c:v>
                </c:pt>
                <c:pt idx="1">
                  <c:v>Costa d’Avorio </c:v>
                </c:pt>
                <c:pt idx="2">
                  <c:v>El Salvador</c:v>
                </c:pt>
                <c:pt idx="3">
                  <c:v>Peru </c:v>
                </c:pt>
                <c:pt idx="4">
                  <c:v>Morocco </c:v>
                </c:pt>
                <c:pt idx="5">
                  <c:v>Repubblica Dominicana</c:v>
                </c:pt>
                <c:pt idx="6">
                  <c:v>Camerun </c:v>
                </c:pt>
                <c:pt idx="7">
                  <c:v>Ghana </c:v>
                </c:pt>
                <c:pt idx="8">
                  <c:v>Brasile </c:v>
                </c:pt>
                <c:pt idx="9">
                  <c:v>Iraq </c:v>
                </c:pt>
              </c:strCache>
            </c:strRef>
          </c:cat>
          <c:val>
            <c:numRef>
              <c:f>Sheet1!$B$9:$B$18</c:f>
              <c:numCache>
                <c:formatCode>General</c:formatCode>
                <c:ptCount val="10"/>
                <c:pt idx="0">
                  <c:v>39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E-2644-9B83-1FCE83AC7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8712895"/>
        <c:axId val="2019916927"/>
      </c:barChart>
      <c:catAx>
        <c:axId val="203871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19916927"/>
        <c:crosses val="autoZero"/>
        <c:auto val="1"/>
        <c:lblAlgn val="ctr"/>
        <c:lblOffset val="100"/>
        <c:noMultiLvlLbl val="0"/>
      </c:catAx>
      <c:valAx>
        <c:axId val="201991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871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8EED"/>
            </a:solidFill>
            <a:ln>
              <a:noFill/>
            </a:ln>
            <a:effectLst/>
          </c:spPr>
          <c:invertIfNegative val="0"/>
          <c:cat>
            <c:strRef>
              <c:f>Sheet1!$A$9:$A$18</c:f>
              <c:strCache>
                <c:ptCount val="10"/>
                <c:pt idx="0">
                  <c:v>Nigeria</c:v>
                </c:pt>
                <c:pt idx="1">
                  <c:v>Costa d’Avorio </c:v>
                </c:pt>
                <c:pt idx="2">
                  <c:v>El Salvador</c:v>
                </c:pt>
                <c:pt idx="3">
                  <c:v>Peru </c:v>
                </c:pt>
                <c:pt idx="4">
                  <c:v>Morocco </c:v>
                </c:pt>
                <c:pt idx="5">
                  <c:v>Repubblica Dominicana</c:v>
                </c:pt>
                <c:pt idx="6">
                  <c:v>Camerun </c:v>
                </c:pt>
                <c:pt idx="7">
                  <c:v>Ghana </c:v>
                </c:pt>
                <c:pt idx="8">
                  <c:v>Brasile </c:v>
                </c:pt>
                <c:pt idx="9">
                  <c:v>Iraq </c:v>
                </c:pt>
              </c:strCache>
            </c:strRef>
          </c:cat>
          <c:val>
            <c:numRef>
              <c:f>Sheet1!$B$9:$B$18</c:f>
              <c:numCache>
                <c:formatCode>General</c:formatCode>
                <c:ptCount val="10"/>
                <c:pt idx="0">
                  <c:v>39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E-2644-9B83-1FCE83AC7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8712895"/>
        <c:axId val="2019916927"/>
      </c:barChart>
      <c:catAx>
        <c:axId val="203871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19916927"/>
        <c:crosses val="autoZero"/>
        <c:auto val="1"/>
        <c:lblAlgn val="ctr"/>
        <c:lblOffset val="100"/>
        <c:noMultiLvlLbl val="0"/>
      </c:catAx>
      <c:valAx>
        <c:axId val="201991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871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Sheet1!$Q$79:$Q$86</c:f>
              <c:strCache>
                <c:ptCount val="7"/>
                <c:pt idx="0">
                  <c:v>Grosseto </c:v>
                </c:pt>
                <c:pt idx="1">
                  <c:v>Milano</c:v>
                </c:pt>
                <c:pt idx="2">
                  <c:v>Caserta </c:v>
                </c:pt>
                <c:pt idx="3">
                  <c:v>Pescara </c:v>
                </c:pt>
                <c:pt idx="4">
                  <c:v>Cosenza</c:v>
                </c:pt>
                <c:pt idx="5">
                  <c:v>Torino </c:v>
                </c:pt>
                <c:pt idx="6">
                  <c:v>Palermo</c:v>
                </c:pt>
              </c:strCache>
            </c:strRef>
          </c:cat>
          <c:val>
            <c:numRef>
              <c:f>Sheet1!$R$79:$R$86</c:f>
              <c:numCache>
                <c:formatCode>General</c:formatCode>
                <c:ptCount val="8"/>
                <c:pt idx="0">
                  <c:v>13</c:v>
                </c:pt>
                <c:pt idx="1">
                  <c:v>13</c:v>
                </c:pt>
                <c:pt idx="2">
                  <c:v>11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C-354C-B980-4B4F99A1C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9370383"/>
        <c:axId val="1769276655"/>
      </c:barChart>
      <c:catAx>
        <c:axId val="17693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9276655"/>
        <c:crosses val="autoZero"/>
        <c:auto val="1"/>
        <c:lblAlgn val="ctr"/>
        <c:lblOffset val="100"/>
        <c:noMultiLvlLbl val="0"/>
      </c:catAx>
      <c:valAx>
        <c:axId val="1769276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93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tif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0.74645</cdr:x>
      <cdr:y>0.02264</cdr:y>
    </cdr:from>
    <cdr:to>
      <cdr:x>0.89149</cdr:x>
      <cdr:y>0.1111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DE46592-9DFB-174B-ACB5-D837D97FAFD6}"/>
            </a:ext>
          </a:extLst>
        </cdr:cNvPr>
        <cdr:cNvSpPr txBox="1"/>
      </cdr:nvSpPr>
      <cdr:spPr>
        <a:xfrm xmlns:a="http://schemas.openxmlformats.org/drawingml/2006/main">
          <a:off x="8843850" y="183766"/>
          <a:ext cx="1718420" cy="7181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Origini</a:t>
          </a:r>
          <a:endParaRPr kumimoji="0" lang="it-IT" sz="36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0.24446</cdr:x>
      <cdr:y>0.14924</cdr:y>
    </cdr:from>
    <cdr:to>
      <cdr:x>0.91923</cdr:x>
      <cdr:y>0.78426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1F167FE-1E3E-594F-ACC4-3F1E950BB97B}"/>
            </a:ext>
          </a:extLst>
        </cdr:cNvPr>
        <cdr:cNvSpPr txBox="1"/>
      </cdr:nvSpPr>
      <cdr:spPr>
        <a:xfrm xmlns:a="http://schemas.openxmlformats.org/drawingml/2006/main">
          <a:off x="2896268" y="1211597"/>
          <a:ext cx="7994638" cy="5155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it-IT" sz="24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0.74645</cdr:x>
      <cdr:y>0.02264</cdr:y>
    </cdr:from>
    <cdr:to>
      <cdr:x>0.89149</cdr:x>
      <cdr:y>0.1111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DE46592-9DFB-174B-ACB5-D837D97FAFD6}"/>
            </a:ext>
          </a:extLst>
        </cdr:cNvPr>
        <cdr:cNvSpPr txBox="1"/>
      </cdr:nvSpPr>
      <cdr:spPr>
        <a:xfrm xmlns:a="http://schemas.openxmlformats.org/drawingml/2006/main">
          <a:off x="8843850" y="183766"/>
          <a:ext cx="1718420" cy="7181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Origini</a:t>
          </a:r>
          <a:endParaRPr kumimoji="0" lang="it-IT" sz="36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0.24446</cdr:x>
      <cdr:y>0.14924</cdr:y>
    </cdr:from>
    <cdr:to>
      <cdr:x>0.91923</cdr:x>
      <cdr:y>0.78426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1F167FE-1E3E-594F-ACC4-3F1E950BB97B}"/>
            </a:ext>
          </a:extLst>
        </cdr:cNvPr>
        <cdr:cNvSpPr txBox="1"/>
      </cdr:nvSpPr>
      <cdr:spPr>
        <a:xfrm xmlns:a="http://schemas.openxmlformats.org/drawingml/2006/main">
          <a:off x="2896268" y="1211597"/>
          <a:ext cx="7994638" cy="5155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it-IT" sz="24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0.14835</cdr:x>
      <cdr:y>0.12528</cdr:y>
    </cdr:from>
    <cdr:to>
      <cdr:x>0.91441</cdr:x>
      <cdr:y>0.78426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5125DB67-CDBA-C94C-B473-9FA6E32817B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57597" y="1017065"/>
          <a:ext cx="9076238" cy="534982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0.56658</cdr:x>
      <cdr:y>0.04092</cdr:y>
    </cdr:from>
    <cdr:to>
      <cdr:x>0.96966</cdr:x>
      <cdr:y>0.68729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546B310C-BAED-A844-A786-CCD5EB952E2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5146" y="321121"/>
          <a:ext cx="4556777" cy="507193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1646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it-IT" dirty="0"/>
              <a:t>Andamento crescente degli ultimi 6 mesi dimostra come per tutti i centri i risultati siano in aumento e direttamente proporzionali agli sforzi che vengono fatti e al tempo trascorso dall’inizio del progetto, che questi sforzi consolidano</a:t>
            </a:r>
          </a:p>
        </p:txBody>
      </p:sp>
    </p:spTree>
    <p:extLst>
      <p:ext uri="{BB962C8B-B14F-4D97-AF65-F5344CB8AC3E}">
        <p14:creationId xmlns:p14="http://schemas.microsoft.com/office/powerpoint/2010/main" val="4151272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VIOLENZA EMERSA, DI CUI LE DONNE HANNO PARLATO IN SEDE DI COLLOQUI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Violenza fisica 25%</a:t>
            </a:r>
            <a:r>
              <a:rPr lang="it-IT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Violenza psicologica 20%</a:t>
            </a:r>
            <a:r>
              <a:rPr lang="it-IT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Violenza economica 15%</a:t>
            </a:r>
            <a:r>
              <a:rPr lang="it-IT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Stupro 9%</a:t>
            </a:r>
            <a:r>
              <a:rPr lang="it-IT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Sfruttamento sessuale 8%</a:t>
            </a:r>
            <a:r>
              <a:rPr lang="it-IT" dirty="0"/>
              <a:t> </a:t>
            </a:r>
            <a:endParaRPr lang="it-IT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Traffico di esseri umani ai fini di </a:t>
            </a:r>
            <a:r>
              <a:rPr lang="it-IT" sz="2200" b="0" i="0" u="none" strike="noStrike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sfrutt</a:t>
            </a:r>
            <a:r>
              <a:rPr lang="it-IT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sessuale 8 %</a:t>
            </a:r>
            <a:r>
              <a:rPr lang="it-IT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Stalking</a:t>
            </a:r>
            <a:r>
              <a:rPr lang="it-IT" dirty="0"/>
              <a:t>, Matrimonio forzato, aborto forzato, mutilazioni genitali femminili, gravidanze forzate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 Non si parla di eventi separati ma di un’esperienza complessa spesso prolungata e di compresenza di diversi tipi di violenza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 Le violenze sono subite nei paesi d’origine, in transito (LIBIA) e in Italia – spesso con una stratificazione delle forme e degli eventi di violenza subito lungo la rotta migratoria.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57200" rtl="0" latinLnBrk="0">
              <a:lnSpc>
                <a:spcPct val="117999"/>
              </a:lnSpc>
            </a:pP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6314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Categorizzazione artificiale, non si tratta ovviamente – all’intersezione di queste vulnerabilità che ritroviamo le donne in situazione di maggiore rischio e con fattori di esclusione o discriminazione più complessi e difficili da affrontare anche nel contesto di una relazione di aiuto e per le quali il lavoro di autonomia e di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empowerment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presenta delle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complessta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’ notevoli</a:t>
            </a:r>
          </a:p>
        </p:txBody>
      </p:sp>
    </p:spTree>
    <p:extLst>
      <p:ext uri="{BB962C8B-B14F-4D97-AF65-F5344CB8AC3E}">
        <p14:creationId xmlns:p14="http://schemas.microsoft.com/office/powerpoint/2010/main" val="3509203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La maggior parte delle donne non M, RA,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accedono al centro tramite invio delle forze dell’ordine o dei servizi sociali o autonomamente. E’ solo grazie a questo progetto che molti centri sono entrati in contatto sia con le strutture di accoglienza che con le commissioni, sicuramente più rappresentati per le donne M, RA,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Wingdings" pitchFamily="2" charset="2"/>
              </a:rPr>
              <a:t>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Le mediatrici culturali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- da tre anni ormai al centro degli sforzi di aumento della competenza culturale dei centri - si rivelano vettori importanti di individuazione e invio, spesso durante il loro lavoro presso altri servizi (sanitari o altri del territorio).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Wingdings" pitchFamily="2" charset="2"/>
              </a:rPr>
              <a:t>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 centri di accoglienza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si sono rivelati partner importanti e la collaborazione con loro si è accresciuta molto quest’anno. Oltre a partecipare a incontri di networking e di scambio di prassi, i Centri nelle varie regioni hanno anche accolto le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equipes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dei centri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DiRe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per permettere incontri conoscitivi e informativi con donne accolte (</a:t>
            </a:r>
            <a:r>
              <a:rPr lang="it-IT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quest’anno se ne sono svolti 18 per un totali di 61 donne coinvolte)</a:t>
            </a: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it-IT" sz="220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Wingdings" pitchFamily="2" charset="2"/>
              </a:rPr>
              <a:t>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Le Commissioni Territoriali 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sono state un partner importante di questo progetto, alcuni centri stanno formalizzando dei protocolli di intesa con le CT, indicatore promettente di un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piu’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forte consapevolezza e di collaborazione futura con i centri. 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Wingdings" pitchFamily="2" charset="2"/>
              </a:rPr>
              <a:t>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Il </a:t>
            </a:r>
            <a:r>
              <a:rPr lang="it-IT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più basso livello di accessi autonomi 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ci deve far riflettere nuovamente sulla comprensione da parte dei centri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DiRe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dei bisogni e delle domande e delle priorità che hanno le donne, ma anche della conoscenza e comprensione che le donne hanno dell’esistenza e del ruolo dei centri, della percezione della violenza stessa da parte delle donne, e della possibile ed effettiva possibilità di una scelta “autonoma” da parte di tante donne, in questo contesto. Gli accessi autonomi sono stati effettuati da donne che avevano assistito a sessioni conoscitive e informative di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DiRe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con loro nei centri di accoglienza, segno che questi incontri hanno un grande potenziale e valore strategico </a:t>
            </a:r>
          </a:p>
          <a:p>
            <a:pPr algn="l" defTabSz="457200" rtl="0" latinLnBrk="0">
              <a:lnSpc>
                <a:spcPct val="117999"/>
              </a:lnSpc>
            </a:pP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28799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06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Il fatto che le storie di molte donne sopravvissute alla violenza non siano ritenute credibili durante le audizioni in Commissione e il conseguente non invio di segnalazioni ai centri</a:t>
            </a:r>
          </a:p>
          <a:p>
            <a:r>
              <a:rPr lang="it-IT" dirty="0"/>
              <a:t>- Risultato soddisfacente e il lavoro di </a:t>
            </a:r>
            <a:r>
              <a:rPr lang="it-IT" dirty="0" err="1"/>
              <a:t>DiRe</a:t>
            </a:r>
            <a:r>
              <a:rPr lang="it-IT" dirty="0"/>
              <a:t> deve concentrarsi di qui in poi su quelle donne che NON hanno avuto accesso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it-IT" dirty="0"/>
          </a:p>
          <a:p>
            <a:pPr algn="l" defTabSz="457200" rtl="0" latinLnBrk="0">
              <a:lnSpc>
                <a:spcPct val="117999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345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--Rimettersi in discussione e analizzare le barriere esterne ed interne che possono ostacolare l’accesso, soprattutto per quelle donne che si trovano all’intersezione di caratteristiche di identità particolarmente discriminate e marginalizzate (donne M,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RA con disabilità, donne appartenenti a minoranze sessuali e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edi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genere ecc.)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 Per un maggiore protagonismo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it-IT" dirty="0"/>
          </a:p>
          <a:p>
            <a:pPr algn="l" defTabSz="457200" rtl="0" latinLnBrk="0">
              <a:lnSpc>
                <a:spcPct val="117999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354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973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it-IT" dirty="0"/>
              <a:t>-- Circa 85 attori sensibilizzati e 290 partecipanti a eventi di rete nelle 8 regioni</a:t>
            </a:r>
          </a:p>
          <a:p>
            <a:pPr algn="l" defTabSz="457200" rtl="0" latinLnBrk="0">
              <a:lnSpc>
                <a:spcPct val="117999"/>
              </a:lnSpc>
            </a:pPr>
            <a:endParaRPr lang="it-IT" dirty="0"/>
          </a:p>
          <a:p>
            <a:pPr lvl="0" rtl="0"/>
            <a:r>
              <a:rPr lang="it-IT" dirty="0"/>
              <a:t>-- 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Che hanno inciso sia sull’accesso sia sulla qualità del dialogo e del lavoro con le donne</a:t>
            </a:r>
          </a:p>
          <a:p>
            <a:pPr lvl="0"/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14 nuove mediatrici formate e 10 avviate a tirocinio lavorativo nei centri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DiRe</a:t>
            </a: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Come gli altri anni il lavoro su di se’ delle mediatrici e l’integrazione delle MC alle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équipes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con relazioni non egemoniche sono stati fattori fondamentali per un inserimento di una figura ormai fondamentale per i centri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DiRe</a:t>
            </a: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57200" rtl="0" latinLnBrk="0">
              <a:lnSpc>
                <a:spcPct val="117999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20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it-IT" dirty="0"/>
              <a:t>X individuazione, invii e risposta</a:t>
            </a:r>
          </a:p>
        </p:txBody>
      </p:sp>
    </p:spTree>
    <p:extLst>
      <p:ext uri="{BB962C8B-B14F-4D97-AF65-F5344CB8AC3E}">
        <p14:creationId xmlns:p14="http://schemas.microsoft.com/office/powerpoint/2010/main" val="390862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05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it-IT" dirty="0"/>
              <a:t>96% nella fascia d’età 20-39</a:t>
            </a:r>
          </a:p>
          <a:p>
            <a:pPr algn="l" defTabSz="457200" rtl="0" latinLnBrk="0">
              <a:lnSpc>
                <a:spcPct val="117999"/>
              </a:lnSpc>
            </a:pPr>
            <a:r>
              <a:rPr lang="it-IT" dirty="0"/>
              <a:t>Restante 4% 40-60 anni</a:t>
            </a:r>
          </a:p>
        </p:txBody>
      </p:sp>
    </p:spTree>
    <p:extLst>
      <p:ext uri="{BB962C8B-B14F-4D97-AF65-F5344CB8AC3E}">
        <p14:creationId xmlns:p14="http://schemas.microsoft.com/office/powerpoint/2010/main" val="153996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Si riconferma il trend degli anni scorsi – in cui le donne di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origini nigeriane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sono le più rappresentate sia tra le donne che effettuano un primo accesso ai centri sia tra le donne che effettuano gli incontri di follow-up. 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Le ragioni di un maggiore accesso da parte delle donne nigeriane si deve a diversi fattori (oltre all’alto numero di RA e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di origine nigeriana in Italia):</a:t>
            </a:r>
          </a:p>
          <a:p>
            <a:pPr lvl="0"/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Presenza di servizi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antitratta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da parte di alcuni centri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DiRe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e lavoro di rete con attori della rete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antitratta</a:t>
            </a: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Buona collaborazione con le Commissioni territoriali che effettuano sospensione di colloqui e invii</a:t>
            </a:r>
          </a:p>
          <a:p>
            <a:pPr lvl="0"/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Competenza culturale dei Centri che lavorano con mediatrici nigeriane esperte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Rispetto all’anno scorso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alcune nazionalità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non sono rappresentate (Somalia, Eritrea Etiopia), mentre altre sono nuove di quest’anno in particolare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dall’America Latina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 (Brasile, Rep Dominicana, Peru,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el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Salvador) e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Iraq 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anche se non sia hanno gli elementi per poter apprezzare le ragioni possibili di questa differenze </a:t>
            </a:r>
          </a:p>
          <a:p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307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Si riconferma il trend degli anni scorsi – in cui le donne di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origini nigeriane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sono le più rappresentate sia tra le donne che effettuano un primo accesso ai centri sia tra le donne che effettuano gli incontri di follow-up. 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Le ragioni di un maggiore accesso da parte delle donne nigeriane si deve a diversi fattori (oltre all’alto numero di RA e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di origine nigeriana in Italia):</a:t>
            </a:r>
          </a:p>
          <a:p>
            <a:pPr lvl="0"/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 Presenza di servizi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antitratta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da parte di alcuni centri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DiRe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e lavoro di rete con attori della rete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antitratta</a:t>
            </a: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it-IT" sz="2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Buona 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collaborazione con le Commissioni territoriali che effettuano sospensione di colloqui e invii</a:t>
            </a:r>
          </a:p>
          <a:p>
            <a:pPr lvl="0"/>
            <a:r>
              <a:rPr lang="it-IT" sz="2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Competenza 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culturale dei Centri che lavorano con mediatrici nigeriane esperte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Rispetto all’anno scorso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alcune nazionalità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non sono rappresentate (Somalia, Eritrea Etiopia), mentre altre sono nuove di quest’anno in particolare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dall’America Latina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 (Brasile, Rep Dominicana, Peru,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el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Salvador) e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Iraq 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anche se non sia hanno gli elementi per poter apprezzare le ragioni possibili di questa differenze </a:t>
            </a:r>
          </a:p>
          <a:p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2856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 abbiamo ancora gli elementi per leggere questo dato che si trova all’intersezione di una serie di fattori - risorse, reti di partner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piu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o meno compatte,  lavori d’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équipes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di tipo diverso con partecipazione diversa e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piu’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o meno continuativa nel corso degli anni di mediatrici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culturai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e caratteristiche che è complesso analizzare  di ogni centro e territorio. </a:t>
            </a:r>
          </a:p>
          <a:p>
            <a:pPr algn="l" defTabSz="457200" rtl="0" latinLnBrk="0">
              <a:lnSpc>
                <a:spcPct val="117999"/>
              </a:lnSpc>
            </a:pPr>
            <a:endParaRPr lang="it-IT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57200" rtl="0" latinLnBrk="0">
              <a:lnSpc>
                <a:spcPct val="117999"/>
              </a:lnSpc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Un’ipotesi: i fattori che possono aver giocato un ruolo importante nell’offrire accesso ad un numero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piu’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alto di donne siano: </a:t>
            </a:r>
          </a:p>
          <a:p>
            <a:pPr algn="l" defTabSz="457200" rtl="0" latinLnBrk="0">
              <a:lnSpc>
                <a:spcPct val="117999"/>
              </a:lnSpc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 Il fatto che alcuni centri antiviolenza gestiscono oltre al centro stesso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strutture di accoglienza e/o servizi </a:t>
            </a:r>
            <a:r>
              <a:rPr lang="it-IT" sz="2200" b="1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antitratta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e/o strutture come case rifugio 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Wingdings" pitchFamily="2" charset="2"/>
              </a:rPr>
              <a:t> la sinergia che naturalmente si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viene a creare tra progetti di questo genere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puo’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aver facilitato un accesso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piu’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ampio </a:t>
            </a:r>
          </a:p>
          <a:p>
            <a:pPr algn="l" defTabSz="457200" rtl="0" latinLnBrk="0">
              <a:lnSpc>
                <a:spcPct val="117999"/>
              </a:lnSpc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 La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partecipazione al progetto da </a:t>
            </a:r>
            <a:r>
              <a:rPr lang="it-IT" sz="2200" b="1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piu’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anni 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(siamo al terzo anno) o 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un’esperienza </a:t>
            </a:r>
            <a:r>
              <a:rPr lang="it-IT" sz="2200" b="1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piu’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lunga di lavoro con donne </a:t>
            </a:r>
            <a:r>
              <a:rPr lang="it-IT" sz="2200" b="1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it-IT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RA, M 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 comporta un consolidamento di competenze, esperienze lavori di rete e con mediatrici esperte, che </a:t>
            </a:r>
          </a:p>
          <a:p>
            <a:pPr algn="l" defTabSz="457200" rtl="0" latinLnBrk="0">
              <a:lnSpc>
                <a:spcPct val="117999"/>
              </a:lnSpc>
            </a:pP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 La </a:t>
            </a:r>
            <a:r>
              <a:rPr lang="it-IT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qualita’</a:t>
            </a:r>
            <a:r>
              <a:rPr lang="it-I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del lavoro di rete che da un numero maggiore di anni è stato fatto in alcuni territorio ha quasi certamente influito sui risultati ottenuti</a:t>
            </a:r>
          </a:p>
        </p:txBody>
      </p:sp>
    </p:spTree>
    <p:extLst>
      <p:ext uri="{BB962C8B-B14F-4D97-AF65-F5344CB8AC3E}">
        <p14:creationId xmlns:p14="http://schemas.microsoft.com/office/powerpoint/2010/main" val="142728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candina_A4.pdf" descr="locandina_A4.pdf"/>
          <p:cNvPicPr>
            <a:picLocks noChangeAspect="1"/>
          </p:cNvPicPr>
          <p:nvPr/>
        </p:nvPicPr>
        <p:blipFill>
          <a:blip r:embed="rId2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candina_A4.pdf" descr="locandina_A4.pdf"/>
          <p:cNvPicPr>
            <a:picLocks noChangeAspect="1"/>
          </p:cNvPicPr>
          <p:nvPr/>
        </p:nvPicPr>
        <p:blipFill>
          <a:blip r:embed="rId2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locandina_A4.pdf" descr="locandina_A4.pdf"/>
          <p:cNvPicPr>
            <a:picLocks noChangeAspect="1"/>
          </p:cNvPicPr>
          <p:nvPr/>
        </p:nvPicPr>
        <p:blipFill>
          <a:blip r:embed="rId2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candina_A4.pdf" descr="locandina_A4.pdf"/>
          <p:cNvPicPr>
            <a:picLocks noChangeAspect="1"/>
          </p:cNvPicPr>
          <p:nvPr/>
        </p:nvPicPr>
        <p:blipFill>
          <a:blip r:embed="rId2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locandina_A4.pdf" descr="locandina_A4.pdf"/>
          <p:cNvPicPr>
            <a:picLocks noChangeAspect="1"/>
          </p:cNvPicPr>
          <p:nvPr/>
        </p:nvPicPr>
        <p:blipFill>
          <a:blip r:embed="rId2"/>
          <a:srcRect l="67486" t="36673" r="9670" b="48294"/>
          <a:stretch>
            <a:fillRect/>
          </a:stretch>
        </p:blipFill>
        <p:spPr>
          <a:xfrm>
            <a:off x="8758754" y="3445801"/>
            <a:ext cx="1575321" cy="1466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locandina_A4.pdf" descr="locandina_A4.pdf"/>
          <p:cNvPicPr>
            <a:picLocks noChangeAspect="1"/>
          </p:cNvPicPr>
          <p:nvPr/>
        </p:nvPicPr>
        <p:blipFill>
          <a:blip r:embed="rId2"/>
          <a:srcRect l="3586" t="51140" r="34447" b="34679"/>
          <a:stretch>
            <a:fillRect/>
          </a:stretch>
        </p:blipFill>
        <p:spPr>
          <a:xfrm>
            <a:off x="1281131" y="1258755"/>
            <a:ext cx="7029489" cy="227498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Roma,…"/>
          <p:cNvSpPr txBox="1"/>
          <p:nvPr/>
        </p:nvSpPr>
        <p:spPr>
          <a:xfrm>
            <a:off x="8816838" y="5840577"/>
            <a:ext cx="2750118" cy="108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49580">
              <a:spcBef>
                <a:spcPts val="300"/>
              </a:spcBef>
              <a:defRPr sz="21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Roma, </a:t>
            </a:r>
          </a:p>
          <a:p>
            <a:pPr algn="l" defTabSz="449580">
              <a:spcBef>
                <a:spcPts val="300"/>
              </a:spcBef>
              <a:defRPr sz="21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 dicembre 2019</a:t>
            </a:r>
          </a:p>
        </p:txBody>
      </p:sp>
      <p:sp>
        <p:nvSpPr>
          <p:cNvPr id="127" name="L’accoglienza di donne migranti richiedenti asilo e rifugiate nei centri antiviolenza della rete Dire."/>
          <p:cNvSpPr txBox="1"/>
          <p:nvPr/>
        </p:nvSpPr>
        <p:spPr>
          <a:xfrm>
            <a:off x="2463244" y="4707897"/>
            <a:ext cx="5651265" cy="417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49580">
              <a:spcBef>
                <a:spcPts val="300"/>
              </a:spcBef>
              <a:defRPr sz="3800" b="0">
                <a:solidFill>
                  <a:srgbClr val="803438"/>
                </a:solidFill>
                <a:latin typeface="Altair Light"/>
                <a:ea typeface="Altair Light"/>
                <a:cs typeface="Altair Light"/>
                <a:sym typeface="Altair Light"/>
              </a:defRPr>
            </a:pPr>
            <a:r>
              <a:t>L’accoglienza di donne migranti richiedenti asilo e rifugiate nei centri antiviolenza della rete </a:t>
            </a:r>
            <a:r>
              <a:rPr>
                <a:latin typeface="Altair Bold"/>
                <a:ea typeface="Altair Bold"/>
                <a:cs typeface="Altair Bold"/>
                <a:sym typeface="Altair Bold"/>
              </a:rPr>
              <a:t>Dire</a:t>
            </a:r>
            <a:r>
              <a:t>.</a:t>
            </a:r>
          </a:p>
          <a:p>
            <a:pPr algn="l" defTabSz="449580">
              <a:spcBef>
                <a:spcPts val="300"/>
              </a:spcBef>
              <a:defRPr sz="3800" b="0">
                <a:solidFill>
                  <a:srgbClr val="80343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9152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802606" y="3961761"/>
            <a:ext cx="63408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94CE355-3FA9-914A-BA1D-C3A91B4C953E}"/>
              </a:ext>
            </a:extLst>
          </p:cNvPr>
          <p:cNvGraphicFramePr>
            <a:graphicFrameLocks/>
          </p:cNvGraphicFramePr>
          <p:nvPr/>
        </p:nvGraphicFramePr>
        <p:xfrm>
          <a:off x="1200040" y="2424868"/>
          <a:ext cx="10775956" cy="593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512E0E6-DF3A-9442-8D09-6778B8F3E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611963"/>
              </p:ext>
            </p:extLst>
          </p:nvPr>
        </p:nvGraphicFramePr>
        <p:xfrm>
          <a:off x="677317" y="961841"/>
          <a:ext cx="11847836" cy="811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877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802606" y="3961761"/>
            <a:ext cx="63408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1F05EA9-3B2F-6A4A-B5AE-1CD829555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274161"/>
              </p:ext>
            </p:extLst>
          </p:nvPr>
        </p:nvGraphicFramePr>
        <p:xfrm>
          <a:off x="709437" y="1411783"/>
          <a:ext cx="11304963" cy="784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">
            <a:extLst>
              <a:ext uri="{FF2B5EF4-FFF2-40B4-BE49-F238E27FC236}">
                <a16:creationId xmlns:a16="http://schemas.microsoft.com/office/drawing/2014/main" id="{CCD84208-AE50-B94C-9ED6-2A69F9172902}"/>
              </a:ext>
            </a:extLst>
          </p:cNvPr>
          <p:cNvSpPr txBox="1"/>
          <p:nvPr/>
        </p:nvSpPr>
        <p:spPr>
          <a:xfrm>
            <a:off x="9345638" y="603870"/>
            <a:ext cx="206947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Territori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27607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candina_A4.pdf" descr="locandina_A4.pdf"/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585802" y="373555"/>
            <a:ext cx="1007259" cy="98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4A3364-8C40-884A-970C-C8E5AFE79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04" y="2485316"/>
            <a:ext cx="10830439" cy="6000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9A7B7-BBFD-2942-9B38-6D4360C06953}"/>
              </a:ext>
            </a:extLst>
          </p:cNvPr>
          <p:cNvSpPr txBox="1"/>
          <p:nvPr/>
        </p:nvSpPr>
        <p:spPr>
          <a:xfrm>
            <a:off x="8655724" y="1052711"/>
            <a:ext cx="249106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Tendenza</a:t>
            </a:r>
            <a:endParaRPr kumimoji="0" lang="it-IT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465972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802606" y="3961761"/>
            <a:ext cx="63408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19D45-2C2C-B648-9DE6-F147E8667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13" y="106104"/>
            <a:ext cx="9612806" cy="9386326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2DA9A2D3-B80D-C143-A803-3E1530D74305}"/>
              </a:ext>
            </a:extLst>
          </p:cNvPr>
          <p:cNvSpPr txBox="1"/>
          <p:nvPr/>
        </p:nvSpPr>
        <p:spPr>
          <a:xfrm>
            <a:off x="9085289" y="1113768"/>
            <a:ext cx="33631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Helvetica Neue"/>
                <a:ea typeface="Helvetica Neue"/>
                <a:cs typeface="Helvetica Neue"/>
              </a:rPr>
              <a:t>Tipi di violenza</a:t>
            </a:r>
            <a:endParaRPr kumimoji="0" lang="it-IT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33419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802606" y="3961761"/>
            <a:ext cx="63408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2DA9A2D3-B80D-C143-A803-3E1530D74305}"/>
              </a:ext>
            </a:extLst>
          </p:cNvPr>
          <p:cNvSpPr txBox="1"/>
          <p:nvPr/>
        </p:nvSpPr>
        <p:spPr>
          <a:xfrm>
            <a:off x="8111653" y="678190"/>
            <a:ext cx="406361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Helvetica Neue"/>
                <a:ea typeface="Helvetica Neue"/>
                <a:cs typeface="Helvetica Neue"/>
              </a:rPr>
              <a:t>Vulnerabilità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Helvetica Neue"/>
                <a:ea typeface="Helvetica Neue"/>
                <a:cs typeface="Helvetica Neue"/>
              </a:rPr>
              <a:t>e bisogni specifici</a:t>
            </a:r>
            <a:endParaRPr kumimoji="0" lang="it-IT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C2ADC-78E4-5042-BA24-E436CEB20CDA}"/>
              </a:ext>
            </a:extLst>
          </p:cNvPr>
          <p:cNvSpPr txBox="1"/>
          <p:nvPr/>
        </p:nvSpPr>
        <p:spPr>
          <a:xfrm>
            <a:off x="483386" y="2504952"/>
            <a:ext cx="12614031" cy="60734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42900" lvl="0" indent="-342900" algn="l">
              <a:buFont typeface="Wingdings" pitchFamily="2" charset="2"/>
              <a:buChar char="Ø"/>
            </a:pPr>
            <a:r>
              <a:rPr lang="it-IT" b="0" dirty="0"/>
              <a:t> </a:t>
            </a:r>
            <a:r>
              <a:rPr lang="it-IT" sz="2800" b="0" dirty="0"/>
              <a:t>Situazione di violenza attuale (7%)</a:t>
            </a:r>
          </a:p>
          <a:p>
            <a:pPr lvl="0" algn="l"/>
            <a:endParaRPr lang="it-IT" sz="2800" b="0" dirty="0"/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it-IT" sz="2800" b="0" dirty="0"/>
              <a:t> Potenziali situazioni di tratta</a:t>
            </a:r>
          </a:p>
          <a:p>
            <a:pPr lvl="0" algn="l"/>
            <a:endParaRPr lang="it-IT" sz="2800" b="0" dirty="0"/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it-IT" sz="2800" b="0" dirty="0"/>
              <a:t> Stato di gravidanza e/o figli a carico, in alcuni casi figli disabili</a:t>
            </a:r>
          </a:p>
          <a:p>
            <a:pPr lvl="0" algn="l"/>
            <a:endParaRPr lang="it-IT" sz="2800" b="0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800" b="0" dirty="0"/>
              <a:t>Situazioni di grave indigenza (accattonaggio)</a:t>
            </a:r>
          </a:p>
          <a:p>
            <a:pPr lvl="0" algn="l"/>
            <a:endParaRPr lang="it-IT" sz="2800" b="0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800" b="0" dirty="0"/>
              <a:t>Problemi di natura fisica o psicologica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it-IT" sz="2800" b="0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800" b="0" dirty="0"/>
              <a:t>Mancanza di alloggio</a:t>
            </a:r>
          </a:p>
          <a:p>
            <a:pPr lvl="0" algn="l"/>
            <a:endParaRPr lang="it-IT" sz="2800" b="0" dirty="0"/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it-IT" sz="2800" b="0" dirty="0"/>
              <a:t> Non conoscenza della lingua italiana &gt;&gt; accesso all’impiego e autonomia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locandina_A4.pdf" descr="locandina_A4.pdf">
            <a:extLst>
              <a:ext uri="{FF2B5EF4-FFF2-40B4-BE49-F238E27FC236}">
                <a16:creationId xmlns:a16="http://schemas.microsoft.com/office/drawing/2014/main" id="{7DF8269A-4A38-F64D-B692-0A6E7991DE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480891" y="342186"/>
            <a:ext cx="1112170" cy="108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58333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802606" y="3961761"/>
            <a:ext cx="63408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2DA9A2D3-B80D-C143-A803-3E1530D74305}"/>
              </a:ext>
            </a:extLst>
          </p:cNvPr>
          <p:cNvSpPr txBox="1"/>
          <p:nvPr/>
        </p:nvSpPr>
        <p:spPr>
          <a:xfrm>
            <a:off x="7858381" y="773491"/>
            <a:ext cx="457016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>
                <a:latin typeface="Helvetica Neue"/>
                <a:ea typeface="Helvetica Neue"/>
                <a:cs typeface="Helvetica Neue"/>
              </a:rPr>
              <a:t>Invii / individuazione</a:t>
            </a:r>
            <a:endParaRPr kumimoji="0" lang="it-IT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locandina_A4.pdf" descr="locandina_A4.pdf">
            <a:extLst>
              <a:ext uri="{FF2B5EF4-FFF2-40B4-BE49-F238E27FC236}">
                <a16:creationId xmlns:a16="http://schemas.microsoft.com/office/drawing/2014/main" id="{7DF8269A-4A38-F64D-B692-0A6E7991DE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480891" y="342186"/>
            <a:ext cx="1112170" cy="1087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CC41E4-E734-0D4B-8F00-BDDAD5446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472" y="1795742"/>
            <a:ext cx="8744454" cy="68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941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candina_A4.pdf" descr="locandina_A4.pdf"/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912213" y="1146326"/>
            <a:ext cx="1007259" cy="98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331973" y="3782225"/>
            <a:ext cx="63408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9600" dirty="0">
                <a:solidFill>
                  <a:schemeClr val="accent6">
                    <a:lumMod val="75000"/>
                  </a:schemeClr>
                </a:solidFill>
              </a:rPr>
              <a:t>le </a:t>
            </a:r>
            <a:r>
              <a:rPr lang="en-US" sz="9600" dirty="0" err="1">
                <a:solidFill>
                  <a:schemeClr val="accent6">
                    <a:lumMod val="75000"/>
                  </a:schemeClr>
                </a:solidFill>
              </a:rPr>
              <a:t>criticità</a:t>
            </a:r>
            <a:r>
              <a:rPr lang="en-US" sz="9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311430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candina_A4.pdf" descr="locandina_A4.pdf"/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807302" y="541032"/>
            <a:ext cx="1007259" cy="98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4039523" y="640572"/>
            <a:ext cx="634085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le </a:t>
            </a:r>
            <a:r>
              <a:rPr lang="en-US" sz="7200" dirty="0" err="1">
                <a:solidFill>
                  <a:schemeClr val="accent6">
                    <a:lumMod val="75000"/>
                  </a:schemeClr>
                </a:solidFill>
              </a:rPr>
              <a:t>criticità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310931" y="4421400"/>
            <a:ext cx="11123381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t-IT" sz="3200" b="0" dirty="0"/>
              <a:t>La «non credibilità» della storia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t-IT" sz="3200" b="0" dirty="0"/>
              <a:t>La chiusura di strutture di accoglienza in alcuni territori</a:t>
            </a:r>
          </a:p>
          <a:p>
            <a:pPr lvl="0" algn="l"/>
            <a:endParaRPr lang="it-IT" sz="3200" b="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t-IT" sz="3200" b="0" dirty="0"/>
              <a:t>La presenza di barriere esterne (istituzionali, politiche, economiche) ma anche interne</a:t>
            </a: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BF8C2-4499-E04A-9844-71F5C04F3798}"/>
              </a:ext>
            </a:extLst>
          </p:cNvPr>
          <p:cNvSpPr txBox="1"/>
          <p:nvPr/>
        </p:nvSpPr>
        <p:spPr>
          <a:xfrm>
            <a:off x="807302" y="2775676"/>
            <a:ext cx="1186382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 barriere d’accesso rimangono alte per moltissime donne </a:t>
            </a:r>
          </a:p>
        </p:txBody>
      </p:sp>
    </p:spTree>
    <p:extLst>
      <p:ext uri="{BB962C8B-B14F-4D97-AF65-F5344CB8AC3E}">
        <p14:creationId xmlns:p14="http://schemas.microsoft.com/office/powerpoint/2010/main" val="286988816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candina_A4.pdf" descr="locandina_A4.pdf"/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807302" y="541032"/>
            <a:ext cx="1007259" cy="98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061022" y="1623222"/>
            <a:ext cx="82407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</a:rPr>
              <a:t>Guardando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 al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</a:rPr>
              <a:t>futuro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..</a:t>
            </a:r>
            <a:endParaRPr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028804" y="3334610"/>
            <a:ext cx="11338611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342900" lvl="0" indent="-342900" algn="l">
              <a:buFont typeface="Wingdings" pitchFamily="2" charset="2"/>
              <a:buChar char="v"/>
            </a:pPr>
            <a:r>
              <a:rPr lang="en-US" sz="3600" dirty="0"/>
              <a:t>    </a:t>
            </a:r>
            <a:r>
              <a:rPr lang="en-US" sz="3200" b="0" dirty="0" err="1"/>
              <a:t>Importanza</a:t>
            </a:r>
            <a:r>
              <a:rPr lang="en-US" sz="3200" b="0" dirty="0"/>
              <a:t> </a:t>
            </a:r>
            <a:r>
              <a:rPr lang="en-US" sz="3200" b="0" dirty="0" err="1"/>
              <a:t>della</a:t>
            </a:r>
            <a:r>
              <a:rPr lang="en-US" sz="3200" b="0" dirty="0"/>
              <a:t> </a:t>
            </a:r>
            <a:r>
              <a:rPr lang="en-US" sz="3200" b="0" dirty="0" err="1"/>
              <a:t>continuità</a:t>
            </a:r>
            <a:r>
              <a:rPr lang="en-US" sz="3200" b="0" dirty="0"/>
              <a:t> per la </a:t>
            </a:r>
            <a:r>
              <a:rPr lang="en-US" sz="3200" b="0" dirty="0" err="1"/>
              <a:t>sostenibilità</a:t>
            </a:r>
            <a:endParaRPr lang="en-US" sz="3200" b="0" dirty="0"/>
          </a:p>
          <a:p>
            <a:pPr lvl="0" algn="l"/>
            <a:endParaRPr lang="en-US" sz="3200" b="0" dirty="0"/>
          </a:p>
          <a:p>
            <a:pPr marL="909638" lvl="0" indent="-846138" algn="l">
              <a:buFont typeface="Wingdings" pitchFamily="2" charset="2"/>
              <a:buChar char="v"/>
            </a:pPr>
            <a:r>
              <a:rPr lang="en-US" sz="3200" b="0" dirty="0" err="1"/>
              <a:t>Attenzione</a:t>
            </a:r>
            <a:r>
              <a:rPr lang="en-US" sz="3200" b="0" dirty="0"/>
              <a:t> </a:t>
            </a:r>
            <a:r>
              <a:rPr lang="en-US" sz="3200" b="0" dirty="0" err="1"/>
              <a:t>alle</a:t>
            </a:r>
            <a:r>
              <a:rPr lang="en-US" sz="3200" b="0" dirty="0"/>
              <a:t> </a:t>
            </a:r>
            <a:r>
              <a:rPr lang="en-US" sz="3200" b="0" dirty="0" err="1"/>
              <a:t>vulnerabilità</a:t>
            </a:r>
            <a:r>
              <a:rPr lang="en-US" sz="3200" b="0" dirty="0"/>
              <a:t> e </a:t>
            </a:r>
            <a:r>
              <a:rPr lang="en-US" sz="3200" b="0" dirty="0" err="1"/>
              <a:t>discriminazioni</a:t>
            </a:r>
            <a:r>
              <a:rPr lang="en-US" sz="3200" b="0" dirty="0"/>
              <a:t>          </a:t>
            </a:r>
            <a:r>
              <a:rPr lang="en-US" sz="3200" b="0" dirty="0" err="1"/>
              <a:t>intersezionali</a:t>
            </a:r>
            <a:endParaRPr lang="en-US" sz="3200" b="0" dirty="0"/>
          </a:p>
          <a:p>
            <a:pPr marL="342900" lvl="0" indent="-342900" algn="l">
              <a:buFont typeface="Wingdings" pitchFamily="2" charset="2"/>
              <a:buChar char="v"/>
            </a:pPr>
            <a:endParaRPr lang="en-US" sz="3200" b="0" dirty="0"/>
          </a:p>
          <a:p>
            <a:pPr marL="909638" lvl="0" indent="-804863" algn="l">
              <a:buFont typeface="Wingdings" pitchFamily="2" charset="2"/>
              <a:buChar char="v"/>
            </a:pPr>
            <a:r>
              <a:rPr lang="en-US" sz="3200" b="0" dirty="0" err="1"/>
              <a:t>Consolidare</a:t>
            </a:r>
            <a:r>
              <a:rPr lang="en-US" sz="3200" b="0" dirty="0"/>
              <a:t> partnership </a:t>
            </a:r>
            <a:r>
              <a:rPr lang="en-US" sz="3200" b="0" dirty="0" err="1"/>
              <a:t>attuali</a:t>
            </a:r>
            <a:r>
              <a:rPr lang="en-US" sz="3200" b="0" dirty="0"/>
              <a:t> &amp; </a:t>
            </a:r>
            <a:r>
              <a:rPr lang="en-US" sz="3200" b="0" dirty="0" err="1"/>
              <a:t>esplorarne</a:t>
            </a:r>
            <a:r>
              <a:rPr lang="en-US" sz="3200" b="0" dirty="0"/>
              <a:t> di </a:t>
            </a:r>
            <a:r>
              <a:rPr lang="en-US" sz="3200" b="0" dirty="0" err="1"/>
              <a:t>nuove</a:t>
            </a:r>
            <a:endParaRPr lang="en-US" sz="3200" b="0" dirty="0"/>
          </a:p>
          <a:p>
            <a:pPr marL="909638" lvl="0" indent="-804863" algn="l">
              <a:buFont typeface="Wingdings" pitchFamily="2" charset="2"/>
              <a:buChar char="v"/>
            </a:pPr>
            <a:endParaRPr lang="en-US" sz="3200" b="0" dirty="0"/>
          </a:p>
          <a:p>
            <a:pPr marL="909638" indent="-804863" algn="l">
              <a:buFont typeface="Wingdings" pitchFamily="2" charset="2"/>
              <a:buChar char="v"/>
            </a:pPr>
            <a:r>
              <a:rPr lang="it-IT" sz="3200" b="0" dirty="0"/>
              <a:t>Maggiore coinvolgimento delle donne nella delineazione di strategie e programmi</a:t>
            </a:r>
            <a:endParaRPr lang="en-US" sz="3200" b="0" dirty="0"/>
          </a:p>
          <a:p>
            <a:pPr marL="909638" lvl="0" indent="-804863" algn="l">
              <a:buFont typeface="Wingdings" pitchFamily="2" charset="2"/>
              <a:buChar char="v"/>
            </a:pPr>
            <a:endParaRPr lang="en-US" sz="3600" b="0" dirty="0"/>
          </a:p>
          <a:p>
            <a:pPr marL="909638" lvl="0" indent="-804863" algn="l">
              <a:buFont typeface="Wingdings" pitchFamily="2" charset="2"/>
              <a:buChar char="v"/>
            </a:pPr>
            <a:endParaRPr lang="en-US" sz="3600" b="0" dirty="0"/>
          </a:p>
          <a:p>
            <a:pPr marL="909638" lvl="0" indent="-804863" algn="l">
              <a:buFont typeface="Wingdings" pitchFamily="2" charset="2"/>
              <a:buChar char="v"/>
            </a:pPr>
            <a:endParaRPr sz="36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597935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candina_A4.pdf" descr="locandina_A4.pdf"/>
          <p:cNvPicPr>
            <a:picLocks noChangeAspect="1"/>
          </p:cNvPicPr>
          <p:nvPr/>
        </p:nvPicPr>
        <p:blipFill>
          <a:blip r:embed="rId2"/>
          <a:srcRect l="42240" r="32448" b="97411"/>
          <a:stretch>
            <a:fillRect/>
          </a:stretch>
        </p:blipFill>
        <p:spPr>
          <a:xfrm>
            <a:off x="9556217" y="35733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candina_A4.pdf" descr="locandina_A4.pdf"/>
          <p:cNvPicPr>
            <a:picLocks noChangeAspect="1"/>
          </p:cNvPicPr>
          <p:nvPr/>
        </p:nvPicPr>
        <p:blipFill>
          <a:blip r:embed="rId2"/>
          <a:srcRect t="10083" r="96844" b="72282"/>
          <a:stretch>
            <a:fillRect/>
          </a:stretch>
        </p:blipFill>
        <p:spPr>
          <a:xfrm>
            <a:off x="0" y="4243438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locandina_A4.pdf" descr="locandina_A4.pdf"/>
          <p:cNvPicPr>
            <a:picLocks noChangeAspect="1"/>
          </p:cNvPicPr>
          <p:nvPr/>
        </p:nvPicPr>
        <p:blipFill>
          <a:blip r:embed="rId2"/>
          <a:srcRect t="10083" r="96844" b="72282"/>
          <a:stretch>
            <a:fillRect/>
          </a:stretch>
        </p:blipFill>
        <p:spPr>
          <a:xfrm>
            <a:off x="12849323" y="4085938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candina_A4.pdf" descr="locandina_A4.pdf"/>
          <p:cNvPicPr>
            <a:picLocks noChangeAspect="1"/>
          </p:cNvPicPr>
          <p:nvPr/>
        </p:nvPicPr>
        <p:blipFill>
          <a:blip r:embed="rId2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locandina_A4.pdf" descr="locandina_A4.pdf"/>
          <p:cNvPicPr>
            <a:picLocks noChangeAspect="1"/>
          </p:cNvPicPr>
          <p:nvPr/>
        </p:nvPicPr>
        <p:blipFill>
          <a:blip r:embed="rId2"/>
          <a:srcRect l="67486" t="36673" r="9670" b="48294"/>
          <a:stretch>
            <a:fillRect/>
          </a:stretch>
        </p:blipFill>
        <p:spPr>
          <a:xfrm>
            <a:off x="9726476" y="558263"/>
            <a:ext cx="1575321" cy="1466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locandina_A4.pdf" descr="locandina_A4.pdf"/>
          <p:cNvPicPr>
            <a:picLocks noChangeAspect="1"/>
          </p:cNvPicPr>
          <p:nvPr/>
        </p:nvPicPr>
        <p:blipFill>
          <a:blip r:embed="rId2"/>
          <a:srcRect l="3586" t="51140" r="34447" b="34679"/>
          <a:stretch>
            <a:fillRect/>
          </a:stretch>
        </p:blipFill>
        <p:spPr>
          <a:xfrm>
            <a:off x="1543433" y="650373"/>
            <a:ext cx="7029489" cy="227498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Roma,…"/>
          <p:cNvSpPr txBox="1"/>
          <p:nvPr/>
        </p:nvSpPr>
        <p:spPr>
          <a:xfrm>
            <a:off x="1863184" y="7055419"/>
            <a:ext cx="4188011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49580">
              <a:spcBef>
                <a:spcPts val="300"/>
              </a:spcBef>
              <a:defRPr sz="21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Roma,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10 dicembre 2019</a:t>
            </a:r>
          </a:p>
        </p:txBody>
      </p:sp>
      <p:sp>
        <p:nvSpPr>
          <p:cNvPr id="127" name="L’accoglienza di donne migranti richiedenti asilo e rifugiate nei centri antiviolenza della rete Dire."/>
          <p:cNvSpPr txBox="1"/>
          <p:nvPr/>
        </p:nvSpPr>
        <p:spPr>
          <a:xfrm>
            <a:off x="1763264" y="5705584"/>
            <a:ext cx="5651265" cy="1379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49580">
              <a:spcBef>
                <a:spcPts val="3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Laura Pasquero</a:t>
            </a:r>
          </a:p>
          <a:p>
            <a:pPr algn="l" defTabSz="449580">
              <a:spcBef>
                <a:spcPts val="3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Monitoraggio e Valutazione</a:t>
            </a:r>
          </a:p>
          <a:p>
            <a:pPr algn="l" defTabSz="449580">
              <a:spcBef>
                <a:spcPts val="300"/>
              </a:spcBef>
              <a:defRPr sz="3800" b="0">
                <a:solidFill>
                  <a:srgbClr val="80343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1" name="Leaving Violence. Living Safe. Imparare strada facendo">
            <a:extLst>
              <a:ext uri="{FF2B5EF4-FFF2-40B4-BE49-F238E27FC236}">
                <a16:creationId xmlns:a16="http://schemas.microsoft.com/office/drawing/2014/main" id="{FABDFFE0-BB0D-E54F-BBA4-FE3D983703EC}"/>
              </a:ext>
            </a:extLst>
          </p:cNvPr>
          <p:cNvSpPr txBox="1"/>
          <p:nvPr/>
        </p:nvSpPr>
        <p:spPr>
          <a:xfrm>
            <a:off x="1763264" y="3543102"/>
            <a:ext cx="866574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00" dirty="0">
                <a:solidFill>
                  <a:srgbClr val="0070C0"/>
                </a:solidFill>
              </a:rPr>
              <a:t>Leaving Violence. Living Safe.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Imparare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strada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facendo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2" name="Immagine 10">
            <a:extLst>
              <a:ext uri="{FF2B5EF4-FFF2-40B4-BE49-F238E27FC236}">
                <a16:creationId xmlns:a16="http://schemas.microsoft.com/office/drawing/2014/main" id="{02664803-686C-254F-B6D2-7262FF3AFE0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184" y="8122178"/>
            <a:ext cx="7611745" cy="120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candina_A4.pdf" descr="locandina_A4.pdf"/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912213" y="1146326"/>
            <a:ext cx="1007259" cy="98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437743" y="1146326"/>
            <a:ext cx="6725518" cy="124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Monitoraggio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Valutazione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con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approccio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femminista</a:t>
            </a:r>
            <a:endParaRPr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D9D1F-DBB7-7141-A08B-0D0CD834C37A}"/>
              </a:ext>
            </a:extLst>
          </p:cNvPr>
          <p:cNvSpPr txBox="1"/>
          <p:nvPr/>
        </p:nvSpPr>
        <p:spPr>
          <a:xfrm>
            <a:off x="1184528" y="3361007"/>
            <a:ext cx="1199219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t-IT" sz="3200" b="0" dirty="0"/>
              <a:t>Partecipativo, vettore di </a:t>
            </a:r>
            <a:r>
              <a:rPr lang="it-IT" sz="3200" b="0" i="1" dirty="0" err="1"/>
              <a:t>empowerment</a:t>
            </a:r>
            <a:endParaRPr lang="it-IT" sz="3200" b="0" i="1" dirty="0"/>
          </a:p>
          <a:p>
            <a:pPr lvl="0" algn="l"/>
            <a:endParaRPr lang="it-IT" sz="3200" b="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t-IT" sz="3200" b="0" dirty="0"/>
              <a:t>Dato qualitativo e narrazione delle protagoniste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t-IT" sz="3200" b="0" dirty="0"/>
              <a:t>Incorporazione lezioni apprese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t-IT" sz="3200" b="0" i="1" dirty="0" err="1"/>
              <a:t>Accountability</a:t>
            </a:r>
            <a:r>
              <a:rPr lang="it-IT" sz="3200" b="0" dirty="0"/>
              <a:t> a diversi livelli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t-IT" sz="3200" b="0" dirty="0"/>
              <a:t>Attenzione alla trasformazione delle relazioni di potere</a:t>
            </a:r>
            <a:endParaRPr kumimoji="0" lang="it-IT" sz="32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candina_A4.pdf" descr="locandina_A4.pdf"/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912213" y="1146326"/>
            <a:ext cx="1007259" cy="98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331973" y="3782225"/>
            <a:ext cx="63408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9600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sz="9600" dirty="0" err="1">
                <a:solidFill>
                  <a:schemeClr val="accent6">
                    <a:lumMod val="75000"/>
                  </a:schemeClr>
                </a:solidFill>
              </a:rPr>
              <a:t>risultati</a:t>
            </a:r>
            <a:endParaRPr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06143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candina_A4.pdf" descr="locandina_A4.pdf"/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525172" y="338995"/>
            <a:ext cx="1007259" cy="98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4866083" y="418275"/>
            <a:ext cx="396032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</a:rPr>
              <a:t>Risultati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66830" y="1759248"/>
            <a:ext cx="11558826" cy="8905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50 donne</a:t>
            </a:r>
            <a:r>
              <a:rPr lang="it-IT" sz="3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200" dirty="0"/>
              <a:t>richiedenti asilo e rifugiate in 8 regioni </a:t>
            </a:r>
          </a:p>
          <a:p>
            <a:pPr algn="l"/>
            <a:r>
              <a:rPr lang="it-IT" sz="3200" b="0" dirty="0"/>
              <a:t>    hanno avuto accesso ai centri </a:t>
            </a:r>
            <a:r>
              <a:rPr lang="it-IT" sz="3200" b="0" dirty="0" err="1"/>
              <a:t>D.i.Re</a:t>
            </a:r>
            <a:endParaRPr lang="it-IT" sz="3200" b="0" dirty="0"/>
          </a:p>
          <a:p>
            <a:pPr algn="l"/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Aumentata</a:t>
            </a:r>
            <a:r>
              <a:rPr lang="it-IT" sz="3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consapevolezza </a:t>
            </a:r>
            <a:r>
              <a:rPr lang="it-IT" sz="3200" dirty="0"/>
              <a:t>di attori accoglienza </a:t>
            </a:r>
          </a:p>
          <a:p>
            <a:pPr algn="l"/>
            <a:r>
              <a:rPr lang="it-IT" sz="3200" dirty="0"/>
              <a:t>    su violenza e bisogni delle donne</a:t>
            </a:r>
          </a:p>
          <a:p>
            <a:pPr algn="l"/>
            <a:r>
              <a:rPr lang="it-IT" sz="3200" dirty="0"/>
              <a:t>		</a:t>
            </a:r>
            <a:r>
              <a:rPr lang="it-IT" sz="3200" b="0" dirty="0">
                <a:sym typeface="Wingdings" pitchFamily="2" charset="2"/>
              </a:rPr>
              <a:t></a:t>
            </a:r>
            <a:r>
              <a:rPr lang="it-IT" sz="3200" b="0" dirty="0"/>
              <a:t> </a:t>
            </a:r>
            <a:r>
              <a:rPr lang="it-IT" sz="2800" b="0" dirty="0"/>
              <a:t>85 attori coinvolti e 290 partecipanti a eventi in 8 regioni</a:t>
            </a:r>
          </a:p>
          <a:p>
            <a:pPr algn="l"/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3200" dirty="0"/>
              <a:t>Aumento delle 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competenze culturali </a:t>
            </a:r>
            <a:r>
              <a:rPr lang="it-IT" sz="3200" dirty="0"/>
              <a:t>dei Centri </a:t>
            </a:r>
            <a:r>
              <a:rPr lang="it-IT" sz="3200" dirty="0" err="1"/>
              <a:t>D.i.Re</a:t>
            </a:r>
            <a:endParaRPr lang="it-IT" sz="3200" dirty="0"/>
          </a:p>
          <a:p>
            <a:pPr algn="l"/>
            <a:r>
              <a:rPr lang="it-IT" sz="3200" b="0" dirty="0"/>
              <a:t>		</a:t>
            </a:r>
            <a:r>
              <a:rPr lang="it-IT" sz="3200" b="0" dirty="0">
                <a:sym typeface="Wingdings" pitchFamily="2" charset="2"/>
              </a:rPr>
              <a:t> </a:t>
            </a:r>
            <a:r>
              <a:rPr lang="it-IT" sz="2800" b="0" dirty="0">
                <a:sym typeface="Wingdings" pitchFamily="2" charset="2"/>
              </a:rPr>
              <a:t>14 nuove mediatrici formate e 10 avviate a tirocini </a:t>
            </a:r>
          </a:p>
          <a:p>
            <a:pPr algn="l"/>
            <a:r>
              <a:rPr lang="it-IT" sz="2800" b="0" dirty="0">
                <a:sym typeface="Wingdings" pitchFamily="2" charset="2"/>
              </a:rPr>
              <a:t>		  41 mediatrici formate in 3 anni</a:t>
            </a:r>
            <a:endParaRPr lang="it-IT" sz="2800" b="0" dirty="0"/>
          </a:p>
          <a:p>
            <a:pPr algn="l"/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3200" dirty="0"/>
              <a:t>Rafforzata</a:t>
            </a:r>
            <a:r>
              <a:rPr lang="it-IT" sz="3200" b="0" dirty="0"/>
              <a:t> 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coesione della rete</a:t>
            </a:r>
            <a:r>
              <a:rPr lang="it-IT" sz="3200" b="0" dirty="0"/>
              <a:t> </a:t>
            </a:r>
            <a:r>
              <a:rPr lang="it-IT" sz="3200" dirty="0" err="1"/>
              <a:t>D.i.Re</a:t>
            </a:r>
            <a:endParaRPr lang="it-IT" sz="3200" dirty="0"/>
          </a:p>
          <a:p>
            <a:pPr algn="l"/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it-IT" sz="3200" b="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it-IT" sz="2800" b="0" dirty="0">
                <a:sym typeface="Wingdings" pitchFamily="2" charset="2"/>
              </a:rPr>
              <a:t>Condivisioni di esperienza, consolidamento competenze</a:t>
            </a:r>
          </a:p>
          <a:p>
            <a:pPr algn="l"/>
            <a:r>
              <a:rPr lang="it-IT" sz="2800" b="0" dirty="0">
                <a:sym typeface="Wingdings" pitchFamily="2" charset="2"/>
              </a:rPr>
              <a:t>		  Lenta e crescente appropriazione del lavoro</a:t>
            </a:r>
            <a:endParaRPr lang="it-IT" sz="2800" b="0" dirty="0"/>
          </a:p>
          <a:p>
            <a:pPr algn="l"/>
            <a:r>
              <a:rPr lang="it-IT" sz="3600" b="0" dirty="0"/>
              <a:t>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338326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candina_A4.pdf" descr="locandina_A4.pdf"/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234655" y="258750"/>
            <a:ext cx="1007259" cy="98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397731" y="751387"/>
            <a:ext cx="6725518" cy="7181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Teoria del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cambiamento</a:t>
            </a:r>
            <a:endParaRPr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D9D1F-DBB7-7141-A08B-0D0CD834C37A}"/>
              </a:ext>
            </a:extLst>
          </p:cNvPr>
          <p:cNvSpPr txBox="1"/>
          <p:nvPr/>
        </p:nvSpPr>
        <p:spPr>
          <a:xfrm>
            <a:off x="252417" y="1855371"/>
            <a:ext cx="6840674" cy="28725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dirty="0"/>
          </a:p>
          <a:p>
            <a:r>
              <a:rPr lang="en-US" sz="2800" dirty="0"/>
              <a:t>RAFFORZAMENTO</a:t>
            </a:r>
          </a:p>
          <a:p>
            <a:endParaRPr lang="it-IT" sz="1000" dirty="0"/>
          </a:p>
          <a:p>
            <a:pPr marL="635000" lvl="0" indent="-501650" algn="l">
              <a:buFont typeface="Arial" panose="020B0604020202020204" pitchFamily="34" charset="0"/>
              <a:buChar char="•"/>
            </a:pPr>
            <a:r>
              <a:rPr lang="it-IT" sz="2800" b="0" dirty="0"/>
              <a:t>Collaborazione con attori accoglienza </a:t>
            </a:r>
          </a:p>
          <a:p>
            <a:pPr marL="635000" lvl="0" indent="-501650" algn="l">
              <a:buFont typeface="Arial" panose="020B0604020202020204" pitchFamily="34" charset="0"/>
              <a:buChar char="•"/>
            </a:pPr>
            <a:r>
              <a:rPr lang="it-IT" sz="2800" b="0" dirty="0"/>
              <a:t>Lavoro mediatrici culturali nei centri</a:t>
            </a:r>
          </a:p>
          <a:p>
            <a:pPr marL="635000" lvl="0" indent="-501650" algn="l">
              <a:buFont typeface="Arial" panose="020B0604020202020204" pitchFamily="34" charset="0"/>
              <a:buChar char="•"/>
            </a:pPr>
            <a:r>
              <a:rPr lang="it-IT" sz="2800" b="0" dirty="0"/>
              <a:t>Dialogo con le donne</a:t>
            </a:r>
          </a:p>
          <a:p>
            <a:pPr marL="133350" lvl="0" algn="l"/>
            <a:endParaRPr lang="it-IT" b="0" dirty="0"/>
          </a:p>
          <a:p>
            <a:pPr lvl="0" algn="l"/>
            <a:endParaRPr lang="it-IT" sz="10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13A07-E347-DC49-972D-E355B201B88A}"/>
              </a:ext>
            </a:extLst>
          </p:cNvPr>
          <p:cNvSpPr txBox="1"/>
          <p:nvPr/>
        </p:nvSpPr>
        <p:spPr>
          <a:xfrm>
            <a:off x="2241628" y="6453991"/>
            <a:ext cx="4183650" cy="22878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it-IT" sz="1500" dirty="0"/>
          </a:p>
          <a:p>
            <a:r>
              <a:rPr lang="it-IT" sz="2800" dirty="0"/>
              <a:t>+ ACCESSO</a:t>
            </a:r>
          </a:p>
          <a:p>
            <a:r>
              <a:rPr lang="it-IT" sz="2800" b="0" dirty="0"/>
              <a:t>a risorse, alleanze, competenze culturali </a:t>
            </a:r>
          </a:p>
          <a:p>
            <a:r>
              <a:rPr lang="it-IT" sz="2800" b="0" dirty="0"/>
              <a:t>(centri &amp; attori)</a:t>
            </a:r>
          </a:p>
          <a:p>
            <a:endParaRPr lang="it-IT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1DEFF-775F-3948-91D2-FB8D418F52A9}"/>
              </a:ext>
            </a:extLst>
          </p:cNvPr>
          <p:cNvSpPr txBox="1"/>
          <p:nvPr/>
        </p:nvSpPr>
        <p:spPr>
          <a:xfrm>
            <a:off x="7321549" y="1808012"/>
            <a:ext cx="5105917" cy="1349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it-IT" dirty="0"/>
              <a:t>ADATTAMENTO</a:t>
            </a:r>
          </a:p>
          <a:p>
            <a:endParaRPr lang="it-IT" sz="800" dirty="0"/>
          </a:p>
          <a:p>
            <a:r>
              <a:rPr lang="it-IT" sz="2800" b="0" dirty="0"/>
              <a:t>Metodologia </a:t>
            </a:r>
            <a:r>
              <a:rPr lang="it-IT" sz="2800" b="0" dirty="0" err="1"/>
              <a:t>D.i.Re</a:t>
            </a:r>
            <a:endParaRPr lang="it-IT" sz="2800" b="0" dirty="0"/>
          </a:p>
          <a:p>
            <a:endParaRPr lang="it-IT" sz="15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300" b="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77D693B-54AE-AD49-8B93-7BBA968AC588}"/>
              </a:ext>
            </a:extLst>
          </p:cNvPr>
          <p:cNvSpPr/>
          <p:nvPr/>
        </p:nvSpPr>
        <p:spPr>
          <a:xfrm>
            <a:off x="4423357" y="5004244"/>
            <a:ext cx="1551518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0C4647-CA69-E34E-9D0D-27E2F7EC616F}"/>
              </a:ext>
            </a:extLst>
          </p:cNvPr>
          <p:cNvSpPr txBox="1"/>
          <p:nvPr/>
        </p:nvSpPr>
        <p:spPr>
          <a:xfrm>
            <a:off x="7923593" y="6196244"/>
            <a:ext cx="4546446" cy="25648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it-IT" b="0" dirty="0"/>
          </a:p>
          <a:p>
            <a:r>
              <a:rPr lang="it-IT" sz="2800" dirty="0"/>
              <a:t>+ ACCESSO</a:t>
            </a:r>
          </a:p>
          <a:p>
            <a:r>
              <a:rPr lang="it-IT" sz="2800" b="0" dirty="0"/>
              <a:t>a percorsi </a:t>
            </a:r>
          </a:p>
          <a:p>
            <a:r>
              <a:rPr lang="it-IT" sz="2800" b="0" dirty="0"/>
              <a:t>di fuoriuscita dalla violenza</a:t>
            </a:r>
          </a:p>
          <a:p>
            <a:r>
              <a:rPr lang="it-IT" sz="2800" b="0" dirty="0"/>
              <a:t>(donne)</a:t>
            </a:r>
            <a:endParaRPr lang="it-IT" sz="2800" dirty="0"/>
          </a:p>
          <a:p>
            <a:endParaRPr lang="it-IT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C38B7F-81FF-8F4C-9DF5-D7D50DD79AAB}"/>
              </a:ext>
            </a:extLst>
          </p:cNvPr>
          <p:cNvSpPr txBox="1"/>
          <p:nvPr/>
        </p:nvSpPr>
        <p:spPr>
          <a:xfrm>
            <a:off x="7321549" y="3254634"/>
            <a:ext cx="5129305" cy="14568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it-IT" sz="500" dirty="0"/>
          </a:p>
          <a:p>
            <a:r>
              <a:rPr lang="it-IT" dirty="0"/>
              <a:t>CONDIVISIONE</a:t>
            </a:r>
            <a:endParaRPr lang="it-IT" sz="700" dirty="0"/>
          </a:p>
          <a:p>
            <a:endParaRPr lang="it-IT" sz="1000" b="0" dirty="0"/>
          </a:p>
          <a:p>
            <a:r>
              <a:rPr lang="it-IT" sz="2800" b="0" dirty="0" err="1"/>
              <a:t>Saperi</a:t>
            </a:r>
            <a:r>
              <a:rPr lang="it-IT" sz="1050" b="0" dirty="0"/>
              <a:t> </a:t>
            </a:r>
            <a:r>
              <a:rPr lang="it-IT" sz="2800" b="0" dirty="0"/>
              <a:t>e competenze</a:t>
            </a:r>
          </a:p>
          <a:p>
            <a:endParaRPr lang="it-IT" sz="1500" b="0" dirty="0"/>
          </a:p>
          <a:p>
            <a:endParaRPr lang="it-IT" sz="300" b="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E9F16D81-EE46-5E4D-8C66-6E96A0601E1D}"/>
              </a:ext>
            </a:extLst>
          </p:cNvPr>
          <p:cNvSpPr/>
          <p:nvPr/>
        </p:nvSpPr>
        <p:spPr>
          <a:xfrm rot="16200000">
            <a:off x="6359975" y="6941361"/>
            <a:ext cx="1551518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836659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candina_A4.pdf" descr="locandina_A4.pdf"/>
          <p:cNvPicPr>
            <a:picLocks noChangeAspect="1"/>
          </p:cNvPicPr>
          <p:nvPr/>
        </p:nvPicPr>
        <p:blipFill>
          <a:blip r:embed="rId3"/>
          <a:srcRect l="68277" t="36846" r="10239" b="48294"/>
          <a:stretch>
            <a:fillRect/>
          </a:stretch>
        </p:blipFill>
        <p:spPr>
          <a:xfrm>
            <a:off x="912213" y="1146326"/>
            <a:ext cx="1007259" cy="98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760076" y="3694199"/>
            <a:ext cx="63408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9600" dirty="0">
                <a:solidFill>
                  <a:schemeClr val="accent6">
                    <a:lumMod val="75000"/>
                  </a:schemeClr>
                </a:solidFill>
              </a:rPr>
              <a:t>le </a:t>
            </a:r>
            <a:r>
              <a:rPr lang="en-US" sz="9600" dirty="0" err="1">
                <a:solidFill>
                  <a:schemeClr val="accent6">
                    <a:lumMod val="75000"/>
                  </a:schemeClr>
                </a:solidFill>
              </a:rPr>
              <a:t>donne</a:t>
            </a:r>
            <a:r>
              <a:rPr lang="en-US" sz="9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351354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802606" y="3961761"/>
            <a:ext cx="63408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94CE355-3FA9-914A-BA1D-C3A91B4C9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207147"/>
              </p:ext>
            </p:extLst>
          </p:nvPr>
        </p:nvGraphicFramePr>
        <p:xfrm>
          <a:off x="1200040" y="2424868"/>
          <a:ext cx="10775956" cy="593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531D9BA2-0F5D-AF43-B33B-8455B0EEB9D2}"/>
              </a:ext>
            </a:extLst>
          </p:cNvPr>
          <p:cNvSpPr txBox="1"/>
          <p:nvPr/>
        </p:nvSpPr>
        <p:spPr>
          <a:xfrm>
            <a:off x="9739424" y="916688"/>
            <a:ext cx="156237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Età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37015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8634797" y="-16934"/>
            <a:ext cx="1745580" cy="252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-27198" y="57586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ocandina_A4.pdf" descr="locandina_A4.pdf"/>
          <p:cNvPicPr>
            <a:picLocks noChangeAspect="1"/>
          </p:cNvPicPr>
          <p:nvPr/>
        </p:nvPicPr>
        <p:blipFill>
          <a:blip r:embed="rId3"/>
          <a:srcRect t="10083" r="96844" b="72282"/>
          <a:stretch>
            <a:fillRect/>
          </a:stretch>
        </p:blipFill>
        <p:spPr>
          <a:xfrm>
            <a:off x="12850602" y="1770856"/>
            <a:ext cx="217611" cy="171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candina_A4.pdf" descr="locandina_A4.pdf"/>
          <p:cNvPicPr>
            <a:picLocks noChangeAspect="1"/>
          </p:cNvPicPr>
          <p:nvPr/>
        </p:nvPicPr>
        <p:blipFill>
          <a:blip r:embed="rId3"/>
          <a:srcRect l="42240" r="32448" b="97411"/>
          <a:stretch>
            <a:fillRect/>
          </a:stretch>
        </p:blipFill>
        <p:spPr>
          <a:xfrm>
            <a:off x="11301797" y="9592733"/>
            <a:ext cx="1745580" cy="25247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eaving Violence. Living Safe. Imparare strada facendo"/>
          <p:cNvSpPr txBox="1"/>
          <p:nvPr/>
        </p:nvSpPr>
        <p:spPr>
          <a:xfrm>
            <a:off x="3802606" y="3961761"/>
            <a:ext cx="63408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49580">
              <a:spcBef>
                <a:spcPts val="300"/>
              </a:spcBef>
              <a:defRPr sz="3000">
                <a:solidFill>
                  <a:srgbClr val="DD4B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We were unable to connect to this VPN location. Network Lock has taken you offline and blocked all Internet traffic to protect your privacy.…"/>
          <p:cNvSpPr txBox="1"/>
          <p:nvPr/>
        </p:nvSpPr>
        <p:spPr>
          <a:xfrm>
            <a:off x="1919472" y="3782225"/>
            <a:ext cx="578876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700">
              <a:lnSpc>
                <a:spcPts val="2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b="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D564-B168-AE41-9172-1E7DE935A96C}"/>
              </a:ext>
            </a:extLst>
          </p:cNvPr>
          <p:cNvSpPr txBox="1"/>
          <p:nvPr/>
        </p:nvSpPr>
        <p:spPr>
          <a:xfrm>
            <a:off x="1028804" y="5391352"/>
            <a:ext cx="56425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36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0" dirty="0"/>
          </a:p>
          <a:p>
            <a:pPr algn="l"/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94CE355-3FA9-914A-BA1D-C3A91B4C953E}"/>
              </a:ext>
            </a:extLst>
          </p:cNvPr>
          <p:cNvGraphicFramePr>
            <a:graphicFrameLocks/>
          </p:cNvGraphicFramePr>
          <p:nvPr/>
        </p:nvGraphicFramePr>
        <p:xfrm>
          <a:off x="1200040" y="2424868"/>
          <a:ext cx="10775956" cy="593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512E0E6-DF3A-9442-8D09-6778B8F3E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959060"/>
              </p:ext>
            </p:extLst>
          </p:nvPr>
        </p:nvGraphicFramePr>
        <p:xfrm>
          <a:off x="677317" y="961841"/>
          <a:ext cx="11847836" cy="811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52874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1096</Words>
  <Application>Microsoft Macintosh PowerPoint</Application>
  <PresentationFormat>Personalizzato</PresentationFormat>
  <Paragraphs>232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Altair Bold</vt:lpstr>
      <vt:lpstr>Altair Light</vt:lpstr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Wingdings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37</cp:revision>
  <dcterms:modified xsi:type="dcterms:W3CDTF">2019-12-10T17:32:47Z</dcterms:modified>
</cp:coreProperties>
</file>