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"/>
  </p:notesMasterIdLst>
  <p:sldIdLst>
    <p:sldId id="258" r:id="rId2"/>
    <p:sldId id="260" r:id="rId3"/>
    <p:sldId id="261" r:id="rId4"/>
  </p:sldIdLst>
  <p:sldSz cx="9144000" cy="6858000" type="screen4x3"/>
  <p:notesSz cx="6858000" cy="9144000"/>
  <p:defaultTextStyle>
    <a:defPPr>
      <a:defRPr lang="it-IT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42">
          <p15:clr>
            <a:srgbClr val="A4A3A4"/>
          </p15:clr>
        </p15:guide>
        <p15:guide id="2" pos="31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D79B1"/>
    <a:srgbClr val="ECC5E7"/>
    <a:srgbClr val="ECB5E7"/>
    <a:srgbClr val="C67BB2"/>
    <a:srgbClr val="FFA7CE"/>
    <a:srgbClr val="C654A8"/>
    <a:srgbClr val="EDD5E7"/>
    <a:srgbClr val="C664A2"/>
    <a:srgbClr val="DCA7CE"/>
    <a:srgbClr val="B2197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697" autoAdjust="0"/>
    <p:restoredTop sz="97822" autoAdjust="0"/>
  </p:normalViewPr>
  <p:slideViewPr>
    <p:cSldViewPr snapToGrid="0" snapToObjects="1" showGuides="1">
      <p:cViewPr varScale="1">
        <p:scale>
          <a:sx n="97" d="100"/>
          <a:sy n="97" d="100"/>
        </p:scale>
        <p:origin x="880" y="192"/>
      </p:cViewPr>
      <p:guideLst>
        <p:guide orient="horz" pos="942"/>
        <p:guide pos="319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 showGuides="1">
      <p:cViewPr varScale="1">
        <p:scale>
          <a:sx n="105" d="100"/>
          <a:sy n="105" d="100"/>
        </p:scale>
        <p:origin x="-5208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4DC581-0D19-8D47-B6F7-1341E2AA3A50}" type="datetimeFigureOut">
              <a:rPr lang="it-IT" smtClean="0"/>
              <a:t>25/02/19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2EB77A-501B-7644-A958-D5E2ADA5101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434856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73E50-0136-B44F-B062-D3E412DB0EA4}" type="datetimeFigureOut">
              <a:rPr lang="it-IT" smtClean="0"/>
              <a:t>25/02/19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68C8A-68BA-AF4E-9234-0C481BBAB8C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137842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73E50-0136-B44F-B062-D3E412DB0EA4}" type="datetimeFigureOut">
              <a:rPr lang="it-IT" smtClean="0"/>
              <a:t>25/02/19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68C8A-68BA-AF4E-9234-0C481BBAB8C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857383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73E50-0136-B44F-B062-D3E412DB0EA4}" type="datetimeFigureOut">
              <a:rPr lang="it-IT" smtClean="0"/>
              <a:t>25/02/19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68C8A-68BA-AF4E-9234-0C481BBAB8C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559046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73E50-0136-B44F-B062-D3E412DB0EA4}" type="datetimeFigureOut">
              <a:rPr lang="it-IT" smtClean="0"/>
              <a:t>25/02/19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68C8A-68BA-AF4E-9234-0C481BBAB8C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069739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stile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73E50-0136-B44F-B062-D3E412DB0EA4}" type="datetimeFigureOut">
              <a:rPr lang="it-IT" smtClean="0"/>
              <a:t>25/02/19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68C8A-68BA-AF4E-9234-0C481BBAB8C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07705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73E50-0136-B44F-B062-D3E412DB0EA4}" type="datetimeFigureOut">
              <a:rPr lang="it-IT" smtClean="0"/>
              <a:t>25/02/19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68C8A-68BA-AF4E-9234-0C481BBAB8C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018892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stile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73E50-0136-B44F-B062-D3E412DB0EA4}" type="datetimeFigureOut">
              <a:rPr lang="it-IT" smtClean="0"/>
              <a:t>25/02/19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68C8A-68BA-AF4E-9234-0C481BBAB8C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573888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73E50-0136-B44F-B062-D3E412DB0EA4}" type="datetimeFigureOut">
              <a:rPr lang="it-IT" smtClean="0"/>
              <a:t>25/02/19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68C8A-68BA-AF4E-9234-0C481BBAB8C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704747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73E50-0136-B44F-B062-D3E412DB0EA4}" type="datetimeFigureOut">
              <a:rPr lang="it-IT" smtClean="0"/>
              <a:t>25/02/19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68C8A-68BA-AF4E-9234-0C481BBAB8C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809376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stile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73E50-0136-B44F-B062-D3E412DB0EA4}" type="datetimeFigureOut">
              <a:rPr lang="it-IT" smtClean="0"/>
              <a:t>25/02/19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68C8A-68BA-AF4E-9234-0C481BBAB8C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02968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stile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73E50-0136-B44F-B062-D3E412DB0EA4}" type="datetimeFigureOut">
              <a:rPr lang="it-IT" smtClean="0"/>
              <a:t>25/02/19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68C8A-68BA-AF4E-9234-0C481BBAB8C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391927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873E50-0136-B44F-B062-D3E412DB0EA4}" type="datetimeFigureOut">
              <a:rPr lang="it-IT" smtClean="0"/>
              <a:t>25/02/19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668C8A-68BA-AF4E-9234-0C481BBAB8C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236584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991356" y="2145303"/>
            <a:ext cx="8024586" cy="16019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it-IT" sz="5400" b="1" dirty="0">
                <a:solidFill>
                  <a:srgbClr val="B2197A"/>
                </a:solidFill>
              </a:rPr>
              <a:t>Violenza contro le donne. </a:t>
            </a:r>
          </a:p>
          <a:p>
            <a:pPr>
              <a:lnSpc>
                <a:spcPct val="90000"/>
              </a:lnSpc>
            </a:pPr>
            <a:r>
              <a:rPr lang="it-IT" sz="5400" b="1" dirty="0">
                <a:solidFill>
                  <a:srgbClr val="B2197A"/>
                </a:solidFill>
              </a:rPr>
              <a:t>L’Italia sotto osservazione</a:t>
            </a:r>
            <a:r>
              <a:rPr lang="it-IT" sz="5400" b="1" dirty="0"/>
              <a:t> </a:t>
            </a:r>
          </a:p>
        </p:txBody>
      </p:sp>
      <p:sp>
        <p:nvSpPr>
          <p:cNvPr id="3" name="CasellaDiTesto 2"/>
          <p:cNvSpPr txBox="1"/>
          <p:nvPr/>
        </p:nvSpPr>
        <p:spPr>
          <a:xfrm>
            <a:off x="997589" y="3863650"/>
            <a:ext cx="8174489" cy="8771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700" b="1" i="1" dirty="0"/>
              <a:t>Presentazione del “Rapporto ombra” delle associazioni di donne </a:t>
            </a:r>
          </a:p>
          <a:p>
            <a:r>
              <a:rPr lang="it-IT" sz="1700" b="1" i="1" dirty="0"/>
              <a:t>sull’applicazione della Convenzione di Istanbul in Italia</a:t>
            </a:r>
            <a:r>
              <a:rPr lang="it-IT" sz="1700" i="1" dirty="0"/>
              <a:t> </a:t>
            </a:r>
            <a:r>
              <a:rPr lang="it-IT" sz="1700" b="1" i="1" dirty="0"/>
              <a:t>in occasione della visita del Gruppo di esperte sulla violenza contro le donne del Consiglio d’Europa (GREVIO)</a:t>
            </a:r>
            <a:endParaRPr lang="it-IT" sz="1700" i="1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6168304" y="6086270"/>
            <a:ext cx="253400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000" b="1" dirty="0">
                <a:solidFill>
                  <a:srgbClr val="ECC5E7"/>
                </a:solidFill>
              </a:rPr>
              <a:t>Roma</a:t>
            </a:r>
            <a:r>
              <a:rPr lang="it-IT" b="1" dirty="0">
                <a:solidFill>
                  <a:srgbClr val="ECC5E7"/>
                </a:solidFill>
              </a:rPr>
              <a:t>, 26 febbraio 2019</a:t>
            </a:r>
            <a:endParaRPr lang="it-IT" dirty="0">
              <a:solidFill>
                <a:srgbClr val="ECC5E7"/>
              </a:solidFill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978072" y="5332034"/>
            <a:ext cx="5716429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3000" b="1" dirty="0">
                <a:solidFill>
                  <a:srgbClr val="000000"/>
                </a:solidFill>
              </a:rPr>
              <a:t>CLARA CALDERA</a:t>
            </a:r>
            <a:r>
              <a:rPr lang="it-IT" sz="3000" dirty="0">
                <a:solidFill>
                  <a:srgbClr val="000000"/>
                </a:solidFill>
              </a:rPr>
              <a:t>, </a:t>
            </a:r>
            <a:r>
              <a:rPr lang="it-IT" sz="2600" b="1" dirty="0">
                <a:solidFill>
                  <a:srgbClr val="C664A2"/>
                </a:solidFill>
              </a:rPr>
              <a:t>Associazione AIDOS</a:t>
            </a:r>
            <a:endParaRPr lang="it-IT" sz="2600" dirty="0">
              <a:solidFill>
                <a:srgbClr val="C664A2"/>
              </a:solidFill>
            </a:endParaRPr>
          </a:p>
        </p:txBody>
      </p:sp>
      <p:sp>
        <p:nvSpPr>
          <p:cNvPr id="6" name="Rettangolo 5"/>
          <p:cNvSpPr/>
          <p:nvPr/>
        </p:nvSpPr>
        <p:spPr>
          <a:xfrm>
            <a:off x="0" y="0"/>
            <a:ext cx="1531696" cy="1528297"/>
          </a:xfrm>
          <a:prstGeom prst="rect">
            <a:avLst/>
          </a:prstGeom>
          <a:solidFill>
            <a:srgbClr val="B2197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>
              <a:solidFill>
                <a:srgbClr val="B2197A"/>
              </a:solidFill>
            </a:endParaRPr>
          </a:p>
        </p:txBody>
      </p:sp>
      <p:sp>
        <p:nvSpPr>
          <p:cNvPr id="7" name="Rettangolo 6"/>
          <p:cNvSpPr>
            <a:spLocks noChangeAspect="1"/>
          </p:cNvSpPr>
          <p:nvPr/>
        </p:nvSpPr>
        <p:spPr>
          <a:xfrm>
            <a:off x="-1" y="1618018"/>
            <a:ext cx="863601" cy="5239982"/>
          </a:xfrm>
          <a:prstGeom prst="rect">
            <a:avLst/>
          </a:prstGeom>
          <a:solidFill>
            <a:srgbClr val="EDD5E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rgbClr val="B2197A"/>
              </a:solidFill>
            </a:endParaRPr>
          </a:p>
        </p:txBody>
      </p:sp>
      <p:sp>
        <p:nvSpPr>
          <p:cNvPr id="8" name="Rettangolo 7"/>
          <p:cNvSpPr>
            <a:spLocks noChangeAspect="1"/>
          </p:cNvSpPr>
          <p:nvPr/>
        </p:nvSpPr>
        <p:spPr>
          <a:xfrm>
            <a:off x="1635747" y="817084"/>
            <a:ext cx="719999" cy="719999"/>
          </a:xfrm>
          <a:prstGeom prst="rect">
            <a:avLst/>
          </a:prstGeom>
          <a:solidFill>
            <a:srgbClr val="C664A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>
                <a:solidFill>
                  <a:srgbClr val="B2197A"/>
                </a:solidFill>
              </a:rPr>
              <a:t>  </a:t>
            </a:r>
          </a:p>
        </p:txBody>
      </p:sp>
      <p:sp>
        <p:nvSpPr>
          <p:cNvPr id="9" name="Rettangolo 8"/>
          <p:cNvSpPr>
            <a:spLocks noChangeAspect="1"/>
          </p:cNvSpPr>
          <p:nvPr/>
        </p:nvSpPr>
        <p:spPr>
          <a:xfrm>
            <a:off x="1635746" y="-1"/>
            <a:ext cx="717091" cy="719999"/>
          </a:xfrm>
          <a:prstGeom prst="rect">
            <a:avLst/>
          </a:prstGeom>
          <a:solidFill>
            <a:srgbClr val="EDD5E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rgbClr val="B2197A"/>
              </a:solidFill>
            </a:endParaRPr>
          </a:p>
        </p:txBody>
      </p:sp>
      <p:sp>
        <p:nvSpPr>
          <p:cNvPr id="17" name="Rettangolo 16"/>
          <p:cNvSpPr>
            <a:spLocks noChangeAspect="1"/>
          </p:cNvSpPr>
          <p:nvPr/>
        </p:nvSpPr>
        <p:spPr>
          <a:xfrm>
            <a:off x="943851" y="1618018"/>
            <a:ext cx="587846" cy="552527"/>
          </a:xfrm>
          <a:prstGeom prst="rect">
            <a:avLst/>
          </a:prstGeom>
          <a:solidFill>
            <a:srgbClr val="DCA7C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rgbClr val="B2197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5803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CasellaDiTesto 22"/>
          <p:cNvSpPr txBox="1"/>
          <p:nvPr/>
        </p:nvSpPr>
        <p:spPr>
          <a:xfrm>
            <a:off x="415650" y="679767"/>
            <a:ext cx="3275957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6000" b="1" dirty="0">
                <a:solidFill>
                  <a:srgbClr val="B2197A"/>
                </a:solidFill>
              </a:rPr>
              <a:t>CRITICITÀ</a:t>
            </a:r>
          </a:p>
        </p:txBody>
      </p:sp>
      <p:sp>
        <p:nvSpPr>
          <p:cNvPr id="27" name="CasellaDiTesto 26"/>
          <p:cNvSpPr txBox="1"/>
          <p:nvPr/>
        </p:nvSpPr>
        <p:spPr>
          <a:xfrm>
            <a:off x="10160000" y="4883727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it-IT" dirty="0"/>
          </a:p>
        </p:txBody>
      </p:sp>
      <p:sp>
        <p:nvSpPr>
          <p:cNvPr id="13" name="Rettangolo 12"/>
          <p:cNvSpPr>
            <a:spLocks noChangeAspect="1"/>
          </p:cNvSpPr>
          <p:nvPr/>
        </p:nvSpPr>
        <p:spPr>
          <a:xfrm rot="5400000" flipH="1">
            <a:off x="6250955" y="-44369"/>
            <a:ext cx="645388" cy="714664"/>
          </a:xfrm>
          <a:prstGeom prst="rect">
            <a:avLst/>
          </a:prstGeom>
          <a:solidFill>
            <a:srgbClr val="EDD5E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rgbClr val="B2197A"/>
              </a:solidFill>
            </a:endParaRPr>
          </a:p>
        </p:txBody>
      </p:sp>
      <p:sp>
        <p:nvSpPr>
          <p:cNvPr id="14" name="Rettangolo 13"/>
          <p:cNvSpPr>
            <a:spLocks noChangeAspect="1"/>
          </p:cNvSpPr>
          <p:nvPr/>
        </p:nvSpPr>
        <p:spPr>
          <a:xfrm rot="5400000" flipH="1">
            <a:off x="7028853" y="-13941"/>
            <a:ext cx="635661" cy="663537"/>
          </a:xfrm>
          <a:prstGeom prst="rect">
            <a:avLst/>
          </a:prstGeom>
          <a:solidFill>
            <a:srgbClr val="C664A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>
                <a:solidFill>
                  <a:srgbClr val="B2197A"/>
                </a:solidFill>
              </a:rPr>
              <a:t>  </a:t>
            </a:r>
          </a:p>
        </p:txBody>
      </p:sp>
      <p:sp>
        <p:nvSpPr>
          <p:cNvPr id="15" name="Rettangolo 14"/>
          <p:cNvSpPr>
            <a:spLocks noChangeAspect="1"/>
          </p:cNvSpPr>
          <p:nvPr/>
        </p:nvSpPr>
        <p:spPr>
          <a:xfrm rot="5400000" flipH="1">
            <a:off x="7012690" y="749945"/>
            <a:ext cx="667986" cy="663537"/>
          </a:xfrm>
          <a:prstGeom prst="rect">
            <a:avLst/>
          </a:prstGeom>
          <a:solidFill>
            <a:srgbClr val="DCA7C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rgbClr val="B2197A"/>
              </a:solidFill>
            </a:endParaRPr>
          </a:p>
        </p:txBody>
      </p:sp>
      <p:sp>
        <p:nvSpPr>
          <p:cNvPr id="16" name="Rettangolo 15"/>
          <p:cNvSpPr/>
          <p:nvPr/>
        </p:nvSpPr>
        <p:spPr>
          <a:xfrm rot="5400000" flipH="1">
            <a:off x="7776773" y="769233"/>
            <a:ext cx="1396354" cy="1353327"/>
          </a:xfrm>
          <a:prstGeom prst="rect">
            <a:avLst/>
          </a:prstGeom>
          <a:solidFill>
            <a:srgbClr val="B2197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>
              <a:solidFill>
                <a:srgbClr val="B2197A"/>
              </a:solidFill>
            </a:endParaRPr>
          </a:p>
        </p:txBody>
      </p:sp>
      <p:sp>
        <p:nvSpPr>
          <p:cNvPr id="17" name="Rettangolo 16"/>
          <p:cNvSpPr>
            <a:spLocks noChangeAspect="1"/>
          </p:cNvSpPr>
          <p:nvPr/>
        </p:nvSpPr>
        <p:spPr>
          <a:xfrm rot="5400000" flipH="1">
            <a:off x="8534302" y="2273940"/>
            <a:ext cx="637725" cy="654694"/>
          </a:xfrm>
          <a:prstGeom prst="rect">
            <a:avLst/>
          </a:prstGeom>
          <a:solidFill>
            <a:srgbClr val="DCA7C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rgbClr val="B2197A"/>
              </a:solidFill>
            </a:endParaRPr>
          </a:p>
        </p:txBody>
      </p:sp>
      <p:sp>
        <p:nvSpPr>
          <p:cNvPr id="24" name="Rettangolo 23"/>
          <p:cNvSpPr>
            <a:spLocks noChangeAspect="1"/>
          </p:cNvSpPr>
          <p:nvPr/>
        </p:nvSpPr>
        <p:spPr>
          <a:xfrm rot="16200000">
            <a:off x="3336802" y="3179886"/>
            <a:ext cx="341313" cy="7014915"/>
          </a:xfrm>
          <a:prstGeom prst="rect">
            <a:avLst/>
          </a:prstGeom>
          <a:solidFill>
            <a:srgbClr val="DCA7C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rgbClr val="B2197A"/>
              </a:solidFill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415650" y="2144074"/>
            <a:ext cx="7382636" cy="35086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Wingdings" charset="0"/>
              <a:buChar char=""/>
            </a:pPr>
            <a:r>
              <a:rPr lang="it-IT" sz="2400" dirty="0">
                <a:sym typeface="Wingdings"/>
              </a:rPr>
              <a:t>Difficoltà di emersione delle mutilazioni dei genitali femminili (MGF)</a:t>
            </a:r>
            <a:endParaRPr lang="it-IT" sz="2500" dirty="0">
              <a:solidFill>
                <a:srgbClr val="EDD5E7"/>
              </a:solidFill>
              <a:sym typeface="Wingdings"/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Wingdings" charset="0"/>
              <a:buChar char=""/>
            </a:pPr>
            <a:r>
              <a:rPr lang="it-IT" sz="2400" dirty="0">
                <a:sym typeface="Wingdings"/>
              </a:rPr>
              <a:t>S</a:t>
            </a:r>
            <a:r>
              <a:rPr lang="it-IT" sz="2400" dirty="0"/>
              <a:t>ervizi per la presa in carico di donne e ragazze con MGF erogati a </a:t>
            </a:r>
            <a:r>
              <a:rPr lang="it-IT" sz="2400" i="1" dirty="0"/>
              <a:t>macchia di leopardo</a:t>
            </a:r>
            <a:r>
              <a:rPr lang="it-IT" sz="2400" dirty="0"/>
              <a:t> (scarsa omogeneità e continuità dei servizi sul territorio nazionale) 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Wingdings" charset="0"/>
              <a:buChar char=""/>
            </a:pPr>
            <a:r>
              <a:rPr lang="it-IT" sz="2400" dirty="0">
                <a:sym typeface="Wingdings"/>
              </a:rPr>
              <a:t>Mancato coordinamento, monitoraggio, valutazione di interventi sulle MGF 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it-IT" sz="2400" dirty="0">
              <a:sym typeface="Wingdings"/>
            </a:endParaRPr>
          </a:p>
        </p:txBody>
      </p:sp>
    </p:spTree>
    <p:extLst>
      <p:ext uri="{BB962C8B-B14F-4D97-AF65-F5344CB8AC3E}">
        <p14:creationId xmlns:p14="http://schemas.microsoft.com/office/powerpoint/2010/main" val="31820211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CasellaDiTesto 22"/>
          <p:cNvSpPr txBox="1"/>
          <p:nvPr/>
        </p:nvSpPr>
        <p:spPr>
          <a:xfrm>
            <a:off x="390963" y="678337"/>
            <a:ext cx="6991292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6000" b="1" dirty="0">
                <a:solidFill>
                  <a:srgbClr val="B2197A"/>
                </a:solidFill>
              </a:rPr>
              <a:t>RACCOMANDAZIONE</a:t>
            </a:r>
          </a:p>
        </p:txBody>
      </p:sp>
      <p:sp>
        <p:nvSpPr>
          <p:cNvPr id="27" name="CasellaDiTesto 26"/>
          <p:cNvSpPr txBox="1"/>
          <p:nvPr/>
        </p:nvSpPr>
        <p:spPr>
          <a:xfrm>
            <a:off x="10160000" y="4883727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it-IT" dirty="0"/>
          </a:p>
        </p:txBody>
      </p:sp>
      <p:sp>
        <p:nvSpPr>
          <p:cNvPr id="13" name="Rettangolo 12"/>
          <p:cNvSpPr>
            <a:spLocks noChangeAspect="1"/>
          </p:cNvSpPr>
          <p:nvPr/>
        </p:nvSpPr>
        <p:spPr>
          <a:xfrm rot="16200000" flipH="1" flipV="1">
            <a:off x="6230368" y="6184124"/>
            <a:ext cx="633089" cy="714664"/>
          </a:xfrm>
          <a:prstGeom prst="rect">
            <a:avLst/>
          </a:prstGeom>
          <a:solidFill>
            <a:srgbClr val="EDD5E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rgbClr val="B2197A"/>
              </a:solidFill>
            </a:endParaRPr>
          </a:p>
        </p:txBody>
      </p:sp>
      <p:sp>
        <p:nvSpPr>
          <p:cNvPr id="14" name="Rettangolo 13"/>
          <p:cNvSpPr>
            <a:spLocks noChangeAspect="1"/>
          </p:cNvSpPr>
          <p:nvPr/>
        </p:nvSpPr>
        <p:spPr>
          <a:xfrm rot="16200000" flipH="1" flipV="1">
            <a:off x="7017041" y="6216369"/>
            <a:ext cx="646452" cy="663537"/>
          </a:xfrm>
          <a:prstGeom prst="rect">
            <a:avLst/>
          </a:prstGeom>
          <a:solidFill>
            <a:srgbClr val="C664A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>
                <a:solidFill>
                  <a:srgbClr val="B2197A"/>
                </a:solidFill>
              </a:rPr>
              <a:t>  </a:t>
            </a:r>
          </a:p>
        </p:txBody>
      </p:sp>
      <p:sp>
        <p:nvSpPr>
          <p:cNvPr id="15" name="Rettangolo 14"/>
          <p:cNvSpPr>
            <a:spLocks noChangeAspect="1"/>
          </p:cNvSpPr>
          <p:nvPr/>
        </p:nvSpPr>
        <p:spPr>
          <a:xfrm rot="16200000" flipH="1" flipV="1">
            <a:off x="7006274" y="5434788"/>
            <a:ext cx="667986" cy="663537"/>
          </a:xfrm>
          <a:prstGeom prst="rect">
            <a:avLst/>
          </a:prstGeom>
          <a:solidFill>
            <a:srgbClr val="DCA7C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rgbClr val="B2197A"/>
              </a:solidFill>
            </a:endParaRPr>
          </a:p>
        </p:txBody>
      </p:sp>
      <p:sp>
        <p:nvSpPr>
          <p:cNvPr id="16" name="Rettangolo 15"/>
          <p:cNvSpPr/>
          <p:nvPr/>
        </p:nvSpPr>
        <p:spPr>
          <a:xfrm rot="16200000" flipH="1" flipV="1">
            <a:off x="7764486" y="4711261"/>
            <a:ext cx="1396354" cy="1382225"/>
          </a:xfrm>
          <a:prstGeom prst="rect">
            <a:avLst/>
          </a:prstGeom>
          <a:solidFill>
            <a:srgbClr val="B2197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>
              <a:solidFill>
                <a:srgbClr val="B2197A"/>
              </a:solidFill>
            </a:endParaRPr>
          </a:p>
        </p:txBody>
      </p:sp>
      <p:sp>
        <p:nvSpPr>
          <p:cNvPr id="17" name="Rettangolo 16"/>
          <p:cNvSpPr>
            <a:spLocks noChangeAspect="1"/>
          </p:cNvSpPr>
          <p:nvPr/>
        </p:nvSpPr>
        <p:spPr>
          <a:xfrm rot="16200000" flipH="1" flipV="1">
            <a:off x="8507566" y="3919636"/>
            <a:ext cx="637725" cy="654694"/>
          </a:xfrm>
          <a:prstGeom prst="rect">
            <a:avLst/>
          </a:prstGeom>
          <a:solidFill>
            <a:srgbClr val="DCA7C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rgbClr val="B2197A"/>
              </a:solidFill>
            </a:endParaRPr>
          </a:p>
        </p:txBody>
      </p:sp>
      <p:sp>
        <p:nvSpPr>
          <p:cNvPr id="24" name="Rettangolo 23"/>
          <p:cNvSpPr>
            <a:spLocks noChangeAspect="1"/>
          </p:cNvSpPr>
          <p:nvPr/>
        </p:nvSpPr>
        <p:spPr>
          <a:xfrm rot="16200000">
            <a:off x="3336802" y="-3336801"/>
            <a:ext cx="341313" cy="7014915"/>
          </a:xfrm>
          <a:prstGeom prst="rect">
            <a:avLst/>
          </a:prstGeom>
          <a:solidFill>
            <a:srgbClr val="DCA7C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rgbClr val="B2197A"/>
              </a:solidFill>
            </a:endParaRPr>
          </a:p>
        </p:txBody>
      </p:sp>
      <p:sp>
        <p:nvSpPr>
          <p:cNvPr id="11" name="CasellaDiTesto 10"/>
          <p:cNvSpPr txBox="1"/>
          <p:nvPr/>
        </p:nvSpPr>
        <p:spPr>
          <a:xfrm>
            <a:off x="390963" y="2111229"/>
            <a:ext cx="7281073" cy="33547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Wingdings" charset="0"/>
              <a:buChar char=""/>
            </a:pPr>
            <a:r>
              <a:rPr lang="it-IT" sz="2400" dirty="0">
                <a:sym typeface="Wingdings"/>
              </a:rPr>
              <a:t>Implementare azioni volte all’emersione del fenomeno (ottica prevenzione)</a:t>
            </a:r>
            <a:endParaRPr lang="it-IT" sz="2400" dirty="0"/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Wingdings" charset="0"/>
              <a:buChar char=""/>
            </a:pPr>
            <a:r>
              <a:rPr lang="it-IT" sz="2400" dirty="0">
                <a:sym typeface="Wingdings"/>
              </a:rPr>
              <a:t>Garantire formazione di personale appartenente a diverse professionalità su </a:t>
            </a:r>
            <a:r>
              <a:rPr lang="it-IT" sz="2400" dirty="0" err="1">
                <a:sym typeface="Wingdings"/>
              </a:rPr>
              <a:t>VbG</a:t>
            </a:r>
            <a:r>
              <a:rPr lang="it-IT" sz="2400" dirty="0">
                <a:sym typeface="Wingdings"/>
              </a:rPr>
              <a:t> includendo le MGF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Wingdings" charset="0"/>
              <a:buChar char=""/>
            </a:pPr>
            <a:r>
              <a:rPr lang="it-IT" sz="2400" dirty="0"/>
              <a:t>Istituzionalizzare servizi per la presa in carico di donne con MGF in strutture esistenti e con finanziamenti regolari (ex: Centri di riferimento MGF/compresi servizi di prevenzione e protezione) </a:t>
            </a:r>
            <a:endParaRPr lang="it-IT" sz="2400" dirty="0">
              <a:sym typeface="Wingdings"/>
            </a:endParaRPr>
          </a:p>
        </p:txBody>
      </p:sp>
    </p:spTree>
    <p:extLst>
      <p:ext uri="{BB962C8B-B14F-4D97-AF65-F5344CB8AC3E}">
        <p14:creationId xmlns:p14="http://schemas.microsoft.com/office/powerpoint/2010/main" val="144720361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289</TotalTime>
  <Words>148</Words>
  <Application>Microsoft Macintosh PowerPoint</Application>
  <PresentationFormat>Presentazione su schermo (4:3)</PresentationFormat>
  <Paragraphs>17</Paragraphs>
  <Slides>3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3</vt:i4>
      </vt:variant>
    </vt:vector>
  </HeadingPairs>
  <TitlesOfParts>
    <vt:vector size="7" baseType="lpstr">
      <vt:lpstr>Arial</vt:lpstr>
      <vt:lpstr>Calibri</vt:lpstr>
      <vt:lpstr>Wingdings</vt:lpstr>
      <vt:lpstr>Tema di Office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di PowerPoint</dc:title>
  <dc:creator>Hiroma</dc:creator>
  <cp:lastModifiedBy>Utente di Microsoft Office</cp:lastModifiedBy>
  <cp:revision>69</cp:revision>
  <dcterms:created xsi:type="dcterms:W3CDTF">2019-02-18T09:01:05Z</dcterms:created>
  <dcterms:modified xsi:type="dcterms:W3CDTF">2019-02-25T14:55:05Z</dcterms:modified>
</cp:coreProperties>
</file>