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2">
          <p15:clr>
            <a:srgbClr val="A4A3A4"/>
          </p15:clr>
        </p15:guide>
        <p15:guide id="2" pos="3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9B1"/>
    <a:srgbClr val="ECC5E7"/>
    <a:srgbClr val="ECB5E7"/>
    <a:srgbClr val="C67BB2"/>
    <a:srgbClr val="FFA7CE"/>
    <a:srgbClr val="C654A8"/>
    <a:srgbClr val="EDD5E7"/>
    <a:srgbClr val="C664A2"/>
    <a:srgbClr val="DCA7CE"/>
    <a:srgbClr val="B21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7" autoAdjust="0"/>
    <p:restoredTop sz="94709"/>
  </p:normalViewPr>
  <p:slideViewPr>
    <p:cSldViewPr snapToGrid="0" snapToObjects="1" showGuides="1">
      <p:cViewPr varScale="1">
        <p:scale>
          <a:sx n="92" d="100"/>
          <a:sy n="92" d="100"/>
        </p:scale>
        <p:origin x="1000" y="168"/>
      </p:cViewPr>
      <p:guideLst>
        <p:guide orient="horz" pos="942"/>
        <p:guide pos="3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05" d="100"/>
          <a:sy n="105" d="100"/>
        </p:scale>
        <p:origin x="-52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DC581-0D19-8D47-B6F7-1341E2AA3A50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EB77A-501B-7644-A958-D5E2ADA51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4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7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73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90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97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7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88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38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47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9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19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6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91356" y="2145303"/>
            <a:ext cx="802458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Violenza contro le donne. </a:t>
            </a:r>
          </a:p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L’Italia sotto osservazione</a:t>
            </a:r>
            <a:r>
              <a:rPr lang="it-IT" sz="5400" b="1" dirty="0"/>
              <a:t>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97589" y="3863650"/>
            <a:ext cx="817448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i="1" dirty="0"/>
              <a:t>Presentazione del “Rapporto ombra” delle associazioni di donne </a:t>
            </a:r>
          </a:p>
          <a:p>
            <a:r>
              <a:rPr lang="it-IT" sz="1700" b="1" i="1" dirty="0"/>
              <a:t>sull’applicazione della Convenzione di Istanbul in Italia</a:t>
            </a:r>
            <a:r>
              <a:rPr lang="it-IT" sz="1700" i="1" dirty="0"/>
              <a:t> </a:t>
            </a:r>
            <a:r>
              <a:rPr lang="it-IT" sz="1700" b="1" i="1" dirty="0"/>
              <a:t>in occasione della visita del Gruppo di esperte sulla violenza contro le donne del Consiglio d’Europa (GREVIO)</a:t>
            </a:r>
            <a:endParaRPr lang="it-IT" sz="17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68304" y="6086270"/>
            <a:ext cx="2534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ECC5E7"/>
                </a:solidFill>
              </a:rPr>
              <a:t>Roma</a:t>
            </a:r>
            <a:r>
              <a:rPr lang="it-IT" b="1" dirty="0">
                <a:solidFill>
                  <a:srgbClr val="ECC5E7"/>
                </a:solidFill>
              </a:rPr>
              <a:t>, 26 febbraio 2019</a:t>
            </a:r>
            <a:endParaRPr lang="it-IT" dirty="0">
              <a:solidFill>
                <a:srgbClr val="ECC5E7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8072" y="5332034"/>
            <a:ext cx="82798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b="1" dirty="0">
                <a:solidFill>
                  <a:srgbClr val="000000"/>
                </a:solidFill>
              </a:rPr>
              <a:t>LUISA BOSISIO FAZZI</a:t>
            </a:r>
            <a:r>
              <a:rPr lang="it-IT" sz="3000" dirty="0">
                <a:solidFill>
                  <a:srgbClr val="000000"/>
                </a:solidFill>
              </a:rPr>
              <a:t>, </a:t>
            </a:r>
            <a:r>
              <a:rPr lang="it-IT" sz="2600" b="1" dirty="0">
                <a:solidFill>
                  <a:srgbClr val="C664A2"/>
                </a:solidFill>
              </a:rPr>
              <a:t>Forum Italiano sulla Disabilità-FID</a:t>
            </a:r>
          </a:p>
          <a:p>
            <a:r>
              <a:rPr lang="it-IT" sz="2600" b="1" dirty="0">
                <a:solidFill>
                  <a:srgbClr val="C664A2"/>
                </a:solidFill>
              </a:rPr>
              <a:t>                                                EDF’ Women Committee </a:t>
            </a:r>
            <a:endParaRPr lang="it-IT" sz="2600" dirty="0">
              <a:solidFill>
                <a:srgbClr val="C664A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0"/>
            <a:ext cx="1531696" cy="152829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-1" y="1618018"/>
            <a:ext cx="863601" cy="5239982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8" name="Rettangolo 7"/>
          <p:cNvSpPr>
            <a:spLocks noChangeAspect="1"/>
          </p:cNvSpPr>
          <p:nvPr/>
        </p:nvSpPr>
        <p:spPr>
          <a:xfrm>
            <a:off x="1635747" y="817084"/>
            <a:ext cx="719999" cy="719999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9" name="Rettangolo 8"/>
          <p:cNvSpPr>
            <a:spLocks noChangeAspect="1"/>
          </p:cNvSpPr>
          <p:nvPr/>
        </p:nvSpPr>
        <p:spPr>
          <a:xfrm>
            <a:off x="1635746" y="-1"/>
            <a:ext cx="717091" cy="719999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>
            <a:off x="943851" y="1618018"/>
            <a:ext cx="587846" cy="55252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415650" y="679767"/>
            <a:ext cx="32759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CRITICITÀ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5400000" flipH="1">
            <a:off x="6250955" y="-44369"/>
            <a:ext cx="645388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5400000" flipH="1">
            <a:off x="7028853" y="-13941"/>
            <a:ext cx="635661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5400000" flipH="1">
            <a:off x="7012690" y="749945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5400000" flipH="1">
            <a:off x="7776773" y="769233"/>
            <a:ext cx="1396354" cy="135332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5400000" flipH="1">
            <a:off x="8534302" y="2273940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3179886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6413" y="2031986"/>
            <a:ext cx="6986587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>
                <a:solidFill>
                  <a:srgbClr val="EDD5E7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it-IT" sz="2400" dirty="0">
                <a:latin typeface="Wingdings"/>
                <a:ea typeface="Wingdings"/>
                <a:cs typeface="Wingdings"/>
                <a:sym typeface="Wingdings"/>
              </a:rPr>
              <a:t>	</a:t>
            </a:r>
            <a:r>
              <a:rPr lang="it-IT" sz="2400" dirty="0">
                <a:ea typeface="Wingdings"/>
                <a:cs typeface="Wingdings"/>
                <a:sym typeface="Wingdings"/>
              </a:rPr>
              <a:t>Assenza di consapevolezza sul problema da parte delle Istituzioni e del Pubblico in generale.</a:t>
            </a:r>
            <a:endParaRPr lang="it-IT" sz="2400" dirty="0"/>
          </a:p>
          <a:p>
            <a:endParaRPr lang="it-IT" sz="2400" dirty="0"/>
          </a:p>
          <a:p>
            <a:r>
              <a:rPr lang="it-IT" sz="2500" dirty="0">
                <a:solidFill>
                  <a:srgbClr val="EDD5E7"/>
                </a:solidFill>
                <a:ea typeface="Wingdings"/>
                <a:cs typeface="Wingdings"/>
                <a:sym typeface="Wingdings"/>
              </a:rPr>
              <a:t></a:t>
            </a:r>
            <a:r>
              <a:rPr lang="it-IT" sz="2400" dirty="0">
                <a:ea typeface="Wingdings"/>
                <a:cs typeface="Wingdings"/>
                <a:sym typeface="Wingdings"/>
              </a:rPr>
              <a:t>	Le statistiche disponibili nel campo della violenza</a:t>
            </a:r>
          </a:p>
          <a:p>
            <a:r>
              <a:rPr lang="it-IT" sz="2400" dirty="0">
                <a:ea typeface="Wingdings"/>
                <a:cs typeface="Wingdings"/>
                <a:sym typeface="Wingdings"/>
              </a:rPr>
              <a:t>e dell'abuso non segnalano dati su ragazze e donne con disabilità.</a:t>
            </a:r>
            <a:endParaRPr lang="it-IT" sz="2400" dirty="0"/>
          </a:p>
          <a:p>
            <a:endParaRPr lang="it-IT" sz="2400" dirty="0">
              <a:solidFill>
                <a:srgbClr val="EDD5E7"/>
              </a:solidFill>
            </a:endParaRPr>
          </a:p>
          <a:p>
            <a:r>
              <a:rPr lang="it-IT" sz="2500" dirty="0">
                <a:solidFill>
                  <a:srgbClr val="EDD5E7"/>
                </a:solidFill>
                <a:ea typeface="Wingdings"/>
                <a:cs typeface="Wingdings"/>
                <a:sym typeface="Wingdings"/>
              </a:rPr>
              <a:t></a:t>
            </a:r>
            <a:r>
              <a:rPr lang="it-IT" sz="2500" dirty="0">
                <a:solidFill>
                  <a:srgbClr val="EDD5E7"/>
                </a:solidFill>
                <a:sym typeface="Wingdings"/>
              </a:rPr>
              <a:t> </a:t>
            </a:r>
            <a:r>
              <a:rPr lang="it-IT" sz="2400" dirty="0">
                <a:sym typeface="Wingdings"/>
              </a:rPr>
              <a:t>	Le vittime con disabilità n</a:t>
            </a:r>
            <a:r>
              <a:rPr lang="it-IT" sz="2400" dirty="0"/>
              <a:t>elle azioni di contrasto alla violenza contro le donne non esistono.</a:t>
            </a:r>
          </a:p>
        </p:txBody>
      </p:sp>
    </p:spTree>
    <p:extLst>
      <p:ext uri="{BB962C8B-B14F-4D97-AF65-F5344CB8AC3E}">
        <p14:creationId xmlns:p14="http://schemas.microsoft.com/office/powerpoint/2010/main" val="318202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390963" y="678337"/>
            <a:ext cx="69912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RACCOMANDAZIONE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16200000" flipH="1" flipV="1">
            <a:off x="6230368" y="6184124"/>
            <a:ext cx="633089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16200000" flipH="1" flipV="1">
            <a:off x="7017041" y="6216369"/>
            <a:ext cx="646452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16200000" flipH="1" flipV="1">
            <a:off x="7006274" y="5434788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16200000" flipH="1" flipV="1">
            <a:off x="7764486" y="4711261"/>
            <a:ext cx="1396354" cy="1382225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16200000" flipH="1" flipV="1">
            <a:off x="8507566" y="3919636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-3336801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06413" y="2031986"/>
            <a:ext cx="69865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"/>
            </a:pPr>
            <a:r>
              <a:rPr lang="it-IT" sz="2000" dirty="0">
                <a:ea typeface="Wingdings"/>
                <a:cs typeface="Wingdings"/>
                <a:sym typeface="Wingdings"/>
              </a:rPr>
              <a:t>Inserire esplicitamente i riferimenti dei problemi specifici delle donne con disabilità nelle misure di politiche e di azioni a favore delle donne.</a:t>
            </a:r>
          </a:p>
          <a:p>
            <a:pPr marL="342900" indent="-342900">
              <a:buFont typeface="Wingdings" panose="05000000000000000000" pitchFamily="2" charset="2"/>
              <a:buChar char=""/>
            </a:pPr>
            <a:r>
              <a:rPr lang="it-IT" sz="2000" dirty="0">
                <a:ea typeface="Wingdings"/>
                <a:cs typeface="Wingdings"/>
                <a:sym typeface="Wingdings"/>
              </a:rPr>
              <a:t>Sviluppare la raccolta dei dati e fornire statistiche sulla violenza basata sul genere contro le donne e le ragazze con disabilità, comprese le donne e le ragazze con disabilità intellettive o psicosociali, le persone che vivono in istituzioni segreganti, e sul verificarsi del fenomeno della sterilizzazione forzata</a:t>
            </a:r>
          </a:p>
          <a:p>
            <a:pPr marL="342900" indent="-342900">
              <a:buFont typeface="Wingdings" panose="05000000000000000000" pitchFamily="2" charset="2"/>
              <a:buChar char=""/>
            </a:pPr>
            <a:r>
              <a:rPr lang="it-IT" sz="2000" dirty="0"/>
              <a:t>Promuovere all’interno dei servizi di cura, prevenzione e lotta alla violenza contro le donne l’attenzione culturale e tecnica alla identificazione della violenza collegata alla disabilità.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47203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153</Words>
  <Application>Microsoft Macintosh PowerPoint</Application>
  <PresentationFormat>Presentazione su schermo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Hiroma</dc:creator>
  <cp:lastModifiedBy>Utente di Microsoft Office</cp:lastModifiedBy>
  <cp:revision>41</cp:revision>
  <dcterms:created xsi:type="dcterms:W3CDTF">2019-02-18T09:01:05Z</dcterms:created>
  <dcterms:modified xsi:type="dcterms:W3CDTF">2019-02-25T14:51:01Z</dcterms:modified>
</cp:coreProperties>
</file>