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71" r:id="rId3"/>
    <p:sldId id="260" r:id="rId4"/>
    <p:sldId id="263" r:id="rId5"/>
    <p:sldId id="264" r:id="rId6"/>
    <p:sldId id="272" r:id="rId7"/>
    <p:sldId id="261" r:id="rId8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2">
          <p15:clr>
            <a:srgbClr val="A4A3A4"/>
          </p15:clr>
        </p15:guide>
        <p15:guide id="2" pos="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97A"/>
    <a:srgbClr val="CD79B1"/>
    <a:srgbClr val="ECC5E7"/>
    <a:srgbClr val="ECB5E7"/>
    <a:srgbClr val="C67BB2"/>
    <a:srgbClr val="FFA7CE"/>
    <a:srgbClr val="C654A8"/>
    <a:srgbClr val="EDD5E7"/>
    <a:srgbClr val="C664A2"/>
    <a:srgbClr val="DCA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3827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84" y="448"/>
      </p:cViewPr>
      <p:guideLst>
        <p:guide orient="horz" pos="942"/>
        <p:guide pos="3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05" d="100"/>
          <a:sy n="105" d="100"/>
        </p:scale>
        <p:origin x="-520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B2197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fisica o sessuale dai partner e ex-partner</c:v>
                </c:pt>
                <c:pt idx="1">
                  <c:v>fisica o sessuale dai NON partner</c:v>
                </c:pt>
                <c:pt idx="2">
                  <c:v>fisica dai partner e ex-partner</c:v>
                </c:pt>
                <c:pt idx="3">
                  <c:v>sessuale dai partner e ex-partner</c:v>
                </c:pt>
                <c:pt idx="4">
                  <c:v>psicologica dal partner attuale</c:v>
                </c:pt>
              </c:strCache>
            </c:strRef>
          </c:cat>
          <c:val>
            <c:numRef>
              <c:f>Foglio1!$B$2:$B$6</c:f>
              <c:numCache>
                <c:formatCode>0.0%</c:formatCode>
                <c:ptCount val="5"/>
                <c:pt idx="0">
                  <c:v>6.6000000000000003E-2</c:v>
                </c:pt>
                <c:pt idx="1">
                  <c:v>0.09</c:v>
                </c:pt>
                <c:pt idx="2">
                  <c:v>5.0999999999999997E-2</c:v>
                </c:pt>
                <c:pt idx="3">
                  <c:v>2.8000000000000001E-2</c:v>
                </c:pt>
                <c:pt idx="4">
                  <c:v>0.42299999999999999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4-4617-8FFD-5B646B7D6F4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fisica o sessuale dai partner e ex-partner</c:v>
                </c:pt>
                <c:pt idx="1">
                  <c:v>fisica o sessuale dai NON partner</c:v>
                </c:pt>
                <c:pt idx="2">
                  <c:v>fisica dai partner e ex-partner</c:v>
                </c:pt>
                <c:pt idx="3">
                  <c:v>sessuale dai partner e ex-partner</c:v>
                </c:pt>
                <c:pt idx="4">
                  <c:v>psicologica dal partner attuale</c:v>
                </c:pt>
              </c:strCache>
            </c:strRef>
          </c:cat>
          <c:val>
            <c:numRef>
              <c:f>Foglio1!$C$2:$C$6</c:f>
              <c:numCache>
                <c:formatCode>0.0%</c:formatCode>
                <c:ptCount val="5"/>
                <c:pt idx="0">
                  <c:v>4.9000000000000002E-2</c:v>
                </c:pt>
                <c:pt idx="1">
                  <c:v>7.6999999999999999E-2</c:v>
                </c:pt>
                <c:pt idx="2">
                  <c:v>0.04</c:v>
                </c:pt>
                <c:pt idx="3">
                  <c:v>0.02</c:v>
                </c:pt>
                <c:pt idx="4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4-4617-8FFD-5B646B7D6F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790679728"/>
        <c:axId val="2001470384"/>
      </c:barChart>
      <c:catAx>
        <c:axId val="17906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1470384"/>
        <c:crosses val="autoZero"/>
        <c:auto val="1"/>
        <c:lblAlgn val="ctr"/>
        <c:lblOffset val="100"/>
        <c:noMultiLvlLbl val="0"/>
      </c:catAx>
      <c:valAx>
        <c:axId val="200147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9067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Foglio1!$C$1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violenze con ferite dai partner o ex-partner</c:v>
                </c:pt>
                <c:pt idx="1">
                  <c:v>violenze con ferite dai NON partner</c:v>
                </c:pt>
                <c:pt idx="2">
                  <c:v>violenze molto o abbastanza gravi dai partner o ex-partner</c:v>
                </c:pt>
                <c:pt idx="3">
                  <c:v>violenze molto o abbastanza gravi dai NON partner</c:v>
                </c:pt>
                <c:pt idx="4">
                  <c:v>timore di pericolo di vita per le violenze dai partner o ex-partner</c:v>
                </c:pt>
                <c:pt idx="5">
                  <c:v>timore di pericolo di vita per le violenze dai NON partner</c:v>
                </c:pt>
              </c:strCache>
            </c:strRef>
          </c:cat>
          <c:val>
            <c:numRef>
              <c:f>Foglio1!$C$2:$C$7</c:f>
              <c:numCache>
                <c:formatCode>0.0%</c:formatCode>
                <c:ptCount val="6"/>
                <c:pt idx="0">
                  <c:v>0.40200000000000002</c:v>
                </c:pt>
                <c:pt idx="1">
                  <c:v>0.23100000000000001</c:v>
                </c:pt>
                <c:pt idx="2">
                  <c:v>0.76700000000000002</c:v>
                </c:pt>
                <c:pt idx="3">
                  <c:v>0.67400000000000004</c:v>
                </c:pt>
                <c:pt idx="4">
                  <c:v>0.34499999999999997</c:v>
                </c:pt>
                <c:pt idx="5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1-4BDF-A07E-B073D8128BE5}"/>
            </c:ext>
          </c:extLst>
        </c:ser>
        <c:ser>
          <c:idx val="0"/>
          <c:order val="1"/>
          <c:tx>
            <c:strRef>
              <c:f>Foglio1!$B$1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B2197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violenze con ferite dai partner o ex-partner</c:v>
                </c:pt>
                <c:pt idx="1">
                  <c:v>violenze con ferite dai NON partner</c:v>
                </c:pt>
                <c:pt idx="2">
                  <c:v>violenze molto o abbastanza gravi dai partner o ex-partner</c:v>
                </c:pt>
                <c:pt idx="3">
                  <c:v>violenze molto o abbastanza gravi dai NON partner</c:v>
                </c:pt>
                <c:pt idx="4">
                  <c:v>timore di pericolo di vita per le violenze dai partner o ex-partner</c:v>
                </c:pt>
                <c:pt idx="5">
                  <c:v>timore di pericolo di vita per le violenze dai NON partner</c:v>
                </c:pt>
              </c:strCache>
            </c:strRef>
          </c:cat>
          <c:val>
            <c:numRef>
              <c:f>Foglio1!$B$2:$B$7</c:f>
              <c:numCache>
                <c:formatCode>0.0%</c:formatCode>
                <c:ptCount val="6"/>
                <c:pt idx="0">
                  <c:v>0.26300000000000001</c:v>
                </c:pt>
                <c:pt idx="1">
                  <c:v>0.14000000000000001</c:v>
                </c:pt>
                <c:pt idx="2">
                  <c:v>0.64</c:v>
                </c:pt>
                <c:pt idx="3">
                  <c:v>0.55400000000000005</c:v>
                </c:pt>
                <c:pt idx="4">
                  <c:v>0.188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1-4BDF-A07E-B073D8128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790679728"/>
        <c:axId val="2001470384"/>
      </c:barChart>
      <c:catAx>
        <c:axId val="179067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1470384"/>
        <c:crosses val="autoZero"/>
        <c:auto val="1"/>
        <c:lblAlgn val="ctr"/>
        <c:lblOffset val="100"/>
        <c:noMultiLvlLbl val="0"/>
      </c:catAx>
      <c:valAx>
        <c:axId val="200147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90679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C697C-2ED7-4249-8AE5-914D40EC7F73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D24740B5-D3B3-4DC4-9F8D-B95C3755775F}">
      <dgm:prSet phldrT="[Testo]" custT="1"/>
      <dgm:spPr/>
      <dgm:t>
        <a:bodyPr/>
        <a:lstStyle/>
        <a:p>
          <a:pPr marL="0" indent="0"/>
          <a:r>
            <a:rPr lang="it-IT" sz="1600" b="1" dirty="0">
              <a:solidFill>
                <a:schemeClr val="tx1"/>
              </a:solidFill>
            </a:rPr>
            <a:t>Fonti Sanitarie e Sociali</a:t>
          </a:r>
        </a:p>
      </dgm:t>
    </dgm:pt>
    <dgm:pt modelId="{7BF2E1D3-B9CE-49AD-B7D4-E779A6A72B32}" type="parTrans" cxnId="{CAE7B4FF-E719-49F0-B9AC-A4CAA6B7E0B3}">
      <dgm:prSet/>
      <dgm:spPr/>
      <dgm:t>
        <a:bodyPr/>
        <a:lstStyle/>
        <a:p>
          <a:endParaRPr lang="it-IT"/>
        </a:p>
      </dgm:t>
    </dgm:pt>
    <dgm:pt modelId="{4D6094B4-C67D-4F35-A255-C1D7D1699513}" type="sibTrans" cxnId="{CAE7B4FF-E719-49F0-B9AC-A4CAA6B7E0B3}">
      <dgm:prSet/>
      <dgm:spPr/>
      <dgm:t>
        <a:bodyPr/>
        <a:lstStyle/>
        <a:p>
          <a:endParaRPr lang="it-IT"/>
        </a:p>
      </dgm:t>
    </dgm:pt>
    <dgm:pt modelId="{F93B495B-CD54-4B54-B4E3-CD05A915A69D}">
      <dgm:prSet phldrT="[Testo]"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Indagini sulla popolazione</a:t>
          </a:r>
        </a:p>
      </dgm:t>
    </dgm:pt>
    <dgm:pt modelId="{BEF610D9-8CB1-4063-B011-2EB054F6B558}" type="parTrans" cxnId="{3EEEF291-4129-4AE6-A560-3BA8E938C409}">
      <dgm:prSet/>
      <dgm:spPr/>
      <dgm:t>
        <a:bodyPr/>
        <a:lstStyle/>
        <a:p>
          <a:endParaRPr lang="it-IT"/>
        </a:p>
      </dgm:t>
    </dgm:pt>
    <dgm:pt modelId="{19FA5C53-6134-4646-8D80-2AFAC4C90EE8}" type="sibTrans" cxnId="{3EEEF291-4129-4AE6-A560-3BA8E938C409}">
      <dgm:prSet/>
      <dgm:spPr/>
      <dgm:t>
        <a:bodyPr/>
        <a:lstStyle/>
        <a:p>
          <a:endParaRPr lang="it-IT"/>
        </a:p>
      </dgm:t>
    </dgm:pt>
    <dgm:pt modelId="{5345DA4D-CDDD-4F7B-B941-5EAA8B101792}">
      <dgm:prSet phldrT="[Testo]" custT="1"/>
      <dgm:spPr/>
      <dgm:t>
        <a:bodyPr/>
        <a:lstStyle/>
        <a:p>
          <a:pPr marL="0" indent="0" defTabSz="1077913">
            <a:lnSpc>
              <a:spcPct val="100000"/>
            </a:lnSpc>
            <a:spcAft>
              <a:spcPts val="0"/>
            </a:spcAft>
          </a:pPr>
          <a:r>
            <a:rPr lang="it-IT" sz="1500" b="1" dirty="0" err="1">
              <a:solidFill>
                <a:schemeClr val="tx1"/>
              </a:solidFill>
            </a:rPr>
            <a:t>Femminicidio</a:t>
          </a:r>
          <a:endParaRPr lang="it-IT" sz="1500" b="1" dirty="0">
            <a:solidFill>
              <a:schemeClr val="tx1"/>
            </a:solidFill>
          </a:endParaRPr>
        </a:p>
      </dgm:t>
    </dgm:pt>
    <dgm:pt modelId="{BA794F9B-908B-4B41-B2D9-C999C9B87BE0}" type="parTrans" cxnId="{3881C0BE-B55C-4CB4-82C9-6CFC3D8EA2D0}">
      <dgm:prSet/>
      <dgm:spPr/>
      <dgm:t>
        <a:bodyPr/>
        <a:lstStyle/>
        <a:p>
          <a:endParaRPr lang="it-IT"/>
        </a:p>
      </dgm:t>
    </dgm:pt>
    <dgm:pt modelId="{0CD43463-5A5D-495A-9BB2-178FF0010A2D}" type="sibTrans" cxnId="{3881C0BE-B55C-4CB4-82C9-6CFC3D8EA2D0}">
      <dgm:prSet/>
      <dgm:spPr/>
      <dgm:t>
        <a:bodyPr/>
        <a:lstStyle/>
        <a:p>
          <a:endParaRPr lang="it-IT"/>
        </a:p>
      </dgm:t>
    </dgm:pt>
    <dgm:pt modelId="{072B571C-B04D-4776-BDDE-1A5FB3260FA6}">
      <dgm:prSet phldrT="[Testo]" custT="1"/>
      <dgm:spPr/>
      <dgm:t>
        <a:bodyPr/>
        <a:lstStyle/>
        <a:p>
          <a:pPr marL="0">
            <a:spcAft>
              <a:spcPts val="500"/>
            </a:spcAft>
          </a:pPr>
          <a:r>
            <a:rPr lang="it-IT" sz="1200" b="1" dirty="0"/>
            <a:t>NON sono rilevati</a:t>
          </a:r>
        </a:p>
      </dgm:t>
    </dgm:pt>
    <dgm:pt modelId="{726B1731-CFAA-43BA-B04E-7E69ABBF5F0F}" type="parTrans" cxnId="{B210FE44-5612-4295-980E-754788BD0FBA}">
      <dgm:prSet/>
      <dgm:spPr/>
      <dgm:t>
        <a:bodyPr/>
        <a:lstStyle/>
        <a:p>
          <a:endParaRPr lang="it-IT"/>
        </a:p>
      </dgm:t>
    </dgm:pt>
    <dgm:pt modelId="{D1C2AED5-EC6D-417F-B826-15630EAE0AB0}" type="sibTrans" cxnId="{B210FE44-5612-4295-980E-754788BD0FBA}">
      <dgm:prSet/>
      <dgm:spPr/>
      <dgm:t>
        <a:bodyPr/>
        <a:lstStyle/>
        <a:p>
          <a:endParaRPr lang="it-IT"/>
        </a:p>
      </dgm:t>
    </dgm:pt>
    <dgm:pt modelId="{8B658D32-8E3D-4537-8556-F0ED13D105F6}">
      <dgm:prSet phldrT="[Testo]" custT="1"/>
      <dgm:spPr/>
      <dgm:t>
        <a:bodyPr/>
        <a:lstStyle/>
        <a:p>
          <a:pPr defTabSz="1436688">
            <a:lnSpc>
              <a:spcPct val="90000"/>
            </a:lnSpc>
            <a:spcAft>
              <a:spcPct val="35000"/>
            </a:spcAft>
          </a:pPr>
          <a:r>
            <a:rPr lang="it-IT" sz="1200" b="1" dirty="0"/>
            <a:t>NON sono rilevati</a:t>
          </a:r>
        </a:p>
      </dgm:t>
    </dgm:pt>
    <dgm:pt modelId="{6E160333-5C49-4F3E-BBF2-AD6636E26B15}" type="parTrans" cxnId="{8DAA5C54-B46E-4B76-98B6-336CEA55670F}">
      <dgm:prSet/>
      <dgm:spPr/>
      <dgm:t>
        <a:bodyPr/>
        <a:lstStyle/>
        <a:p>
          <a:endParaRPr lang="it-IT"/>
        </a:p>
      </dgm:t>
    </dgm:pt>
    <dgm:pt modelId="{6DF59FD4-6380-4248-90CD-CC703F0D99FB}" type="sibTrans" cxnId="{8DAA5C54-B46E-4B76-98B6-336CEA55670F}">
      <dgm:prSet/>
      <dgm:spPr/>
      <dgm:t>
        <a:bodyPr/>
        <a:lstStyle/>
        <a:p>
          <a:endParaRPr lang="it-IT"/>
        </a:p>
      </dgm:t>
    </dgm:pt>
    <dgm:pt modelId="{045F12D6-5FBF-4E0B-82DF-85B33BA74E83}">
      <dgm:prSet phldrT="[Testo]" custT="1"/>
      <dgm:spPr/>
      <dgm:t>
        <a:bodyPr/>
        <a:lstStyle/>
        <a:p>
          <a:pPr marL="108000" indent="-108000" defTabSz="1436688">
            <a:lnSpc>
              <a:spcPct val="100000"/>
            </a:lnSpc>
            <a:spcAft>
              <a:spcPts val="0"/>
            </a:spcAft>
          </a:pPr>
          <a:r>
            <a:rPr lang="it-IT" sz="1100" dirty="0"/>
            <a:t>ordini di protezione</a:t>
          </a:r>
        </a:p>
      </dgm:t>
    </dgm:pt>
    <dgm:pt modelId="{66E609B8-37D0-40C3-979E-0C81BF5B6084}" type="parTrans" cxnId="{55521067-47EA-4B90-9F70-9740069B4D3B}">
      <dgm:prSet/>
      <dgm:spPr/>
      <dgm:t>
        <a:bodyPr/>
        <a:lstStyle/>
        <a:p>
          <a:endParaRPr lang="it-IT"/>
        </a:p>
      </dgm:t>
    </dgm:pt>
    <dgm:pt modelId="{63B7B376-385E-4320-9D17-3CB5666605A6}" type="sibTrans" cxnId="{55521067-47EA-4B90-9F70-9740069B4D3B}">
      <dgm:prSet/>
      <dgm:spPr/>
      <dgm:t>
        <a:bodyPr/>
        <a:lstStyle/>
        <a:p>
          <a:endParaRPr lang="it-IT"/>
        </a:p>
      </dgm:t>
    </dgm:pt>
    <dgm:pt modelId="{30EE4EB4-751F-401A-8C78-14AB633E1DCB}">
      <dgm:prSet phldrT="[Testo]" custT="1"/>
      <dgm:spPr/>
      <dgm:t>
        <a:bodyPr/>
        <a:lstStyle/>
        <a:p>
          <a:pPr indent="0">
            <a:spcAft>
              <a:spcPts val="0"/>
            </a:spcAft>
          </a:pPr>
          <a:r>
            <a:rPr lang="it-IT" sz="1200" dirty="0"/>
            <a:t>Assenza di regolarità e continuità (indagine più recente del  2014, dopo 8 anni)</a:t>
          </a:r>
        </a:p>
      </dgm:t>
    </dgm:pt>
    <dgm:pt modelId="{38DDB7B0-E365-4701-90D8-E2550C487F4D}" type="parTrans" cxnId="{A9F593D4-91CF-413B-8134-97D944E47FE6}">
      <dgm:prSet/>
      <dgm:spPr/>
      <dgm:t>
        <a:bodyPr/>
        <a:lstStyle/>
        <a:p>
          <a:endParaRPr lang="it-IT"/>
        </a:p>
      </dgm:t>
    </dgm:pt>
    <dgm:pt modelId="{F977192D-5ADF-47A5-86E6-BAA93979C064}" type="sibTrans" cxnId="{A9F593D4-91CF-413B-8134-97D944E47FE6}">
      <dgm:prSet/>
      <dgm:spPr/>
      <dgm:t>
        <a:bodyPr/>
        <a:lstStyle/>
        <a:p>
          <a:endParaRPr lang="it-IT"/>
        </a:p>
      </dgm:t>
    </dgm:pt>
    <dgm:pt modelId="{503B185C-334E-448F-AE26-A03D9A79E6DB}">
      <dgm:prSet phldrT="[Testo]"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Fonti Forze dell’Ordine e  Giudiziarie</a:t>
          </a:r>
        </a:p>
      </dgm:t>
    </dgm:pt>
    <dgm:pt modelId="{B8882EA5-FCFF-48FA-857B-A60A6A734431}" type="sibTrans" cxnId="{1021F503-9CFB-4279-A4E7-74C21E11347A}">
      <dgm:prSet/>
      <dgm:spPr/>
      <dgm:t>
        <a:bodyPr/>
        <a:lstStyle/>
        <a:p>
          <a:endParaRPr lang="it-IT"/>
        </a:p>
      </dgm:t>
    </dgm:pt>
    <dgm:pt modelId="{28032ECD-5838-4C89-B9F5-6FA12AA99EFC}" type="parTrans" cxnId="{1021F503-9CFB-4279-A4E7-74C21E11347A}">
      <dgm:prSet/>
      <dgm:spPr/>
      <dgm:t>
        <a:bodyPr/>
        <a:lstStyle/>
        <a:p>
          <a:endParaRPr lang="it-IT"/>
        </a:p>
      </dgm:t>
    </dgm:pt>
    <dgm:pt modelId="{25079DEA-147A-41B4-AE2B-D2BD2B2C3980}">
      <dgm:prSet phldrT="[Testo]" custT="1"/>
      <dgm:spPr/>
      <dgm:t>
        <a:bodyPr/>
        <a:lstStyle/>
        <a:p>
          <a:pPr marL="108000" indent="-108000">
            <a:spcAft>
              <a:spcPts val="0"/>
            </a:spcAft>
          </a:pPr>
          <a:r>
            <a:rPr lang="it-IT" sz="1100" b="0" dirty="0"/>
            <a:t>numero e tipo di vittime coinvolte</a:t>
          </a:r>
        </a:p>
      </dgm:t>
    </dgm:pt>
    <dgm:pt modelId="{D0C52C36-5781-40F1-8A0B-2FC562607753}" type="parTrans" cxnId="{2356D2EF-7FDE-441A-9F89-8A3174372948}">
      <dgm:prSet/>
      <dgm:spPr/>
      <dgm:t>
        <a:bodyPr/>
        <a:lstStyle/>
        <a:p>
          <a:endParaRPr lang="it-IT"/>
        </a:p>
      </dgm:t>
    </dgm:pt>
    <dgm:pt modelId="{40A1F5B6-7277-42A5-B4FB-DFE4AE49B68E}" type="sibTrans" cxnId="{2356D2EF-7FDE-441A-9F89-8A3174372948}">
      <dgm:prSet/>
      <dgm:spPr/>
      <dgm:t>
        <a:bodyPr/>
        <a:lstStyle/>
        <a:p>
          <a:endParaRPr lang="it-IT"/>
        </a:p>
      </dgm:t>
    </dgm:pt>
    <dgm:pt modelId="{DE488DF0-598F-42CA-A681-B61CF1E31439}">
      <dgm:prSet phldrT="[Testo]" custT="1"/>
      <dgm:spPr/>
      <dgm:t>
        <a:bodyPr/>
        <a:lstStyle/>
        <a:p>
          <a:pPr marL="108000" indent="-108000">
            <a:spcAft>
              <a:spcPts val="0"/>
            </a:spcAft>
          </a:pPr>
          <a:r>
            <a:rPr lang="it-IT" sz="1100" b="0" dirty="0"/>
            <a:t>tipo di violenza subita</a:t>
          </a:r>
        </a:p>
      </dgm:t>
    </dgm:pt>
    <dgm:pt modelId="{F018EFC4-DBE5-45FB-B3D2-7692CB722005}" type="parTrans" cxnId="{13C64AF2-8490-491B-B4F7-2343E5471D5A}">
      <dgm:prSet/>
      <dgm:spPr/>
      <dgm:t>
        <a:bodyPr/>
        <a:lstStyle/>
        <a:p>
          <a:endParaRPr lang="it-IT"/>
        </a:p>
      </dgm:t>
    </dgm:pt>
    <dgm:pt modelId="{008371EC-D93E-4CA3-BD9C-41F4969486F9}" type="sibTrans" cxnId="{13C64AF2-8490-491B-B4F7-2343E5471D5A}">
      <dgm:prSet/>
      <dgm:spPr/>
      <dgm:t>
        <a:bodyPr/>
        <a:lstStyle/>
        <a:p>
          <a:endParaRPr lang="it-IT"/>
        </a:p>
      </dgm:t>
    </dgm:pt>
    <dgm:pt modelId="{C639F562-09AC-4965-B8CC-96DB8C21DB79}">
      <dgm:prSet phldrT="[Testo]" custT="1"/>
      <dgm:spPr/>
      <dgm:t>
        <a:bodyPr/>
        <a:lstStyle/>
        <a:p>
          <a:pPr marL="108000" indent="-108000">
            <a:spcAft>
              <a:spcPts val="0"/>
            </a:spcAft>
          </a:pPr>
          <a:r>
            <a:rPr lang="it-IT" sz="1100" b="0" dirty="0"/>
            <a:t>presenza di disabilità</a:t>
          </a:r>
        </a:p>
      </dgm:t>
    </dgm:pt>
    <dgm:pt modelId="{4D9210AB-FB0C-4161-8747-D30F4E88FD2E}" type="parTrans" cxnId="{8CFEDE8C-6E06-4986-A3B1-14D27FFC6F12}">
      <dgm:prSet/>
      <dgm:spPr/>
      <dgm:t>
        <a:bodyPr/>
        <a:lstStyle/>
        <a:p>
          <a:endParaRPr lang="it-IT"/>
        </a:p>
      </dgm:t>
    </dgm:pt>
    <dgm:pt modelId="{D1D31163-3E32-4322-9FCF-6BCF6D57CA0D}" type="sibTrans" cxnId="{8CFEDE8C-6E06-4986-A3B1-14D27FFC6F12}">
      <dgm:prSet/>
      <dgm:spPr/>
      <dgm:t>
        <a:bodyPr/>
        <a:lstStyle/>
        <a:p>
          <a:endParaRPr lang="it-IT"/>
        </a:p>
      </dgm:t>
    </dgm:pt>
    <dgm:pt modelId="{6FE44487-4B8E-44D7-8892-F65FE1808257}">
      <dgm:prSet phldrT="[Testo]" custT="1"/>
      <dgm:spPr/>
      <dgm:t>
        <a:bodyPr/>
        <a:lstStyle/>
        <a:p>
          <a:pPr marL="108000" indent="-108000">
            <a:spcAft>
              <a:spcPts val="0"/>
            </a:spcAft>
          </a:pPr>
          <a:r>
            <a:rPr lang="it-IT" sz="1100" b="0" dirty="0"/>
            <a:t>presenza di MGF</a:t>
          </a:r>
        </a:p>
      </dgm:t>
    </dgm:pt>
    <dgm:pt modelId="{0898168C-316C-4589-AB90-1E944C8BA84F}" type="parTrans" cxnId="{9705FD7B-F224-447A-882A-E14A187345CE}">
      <dgm:prSet/>
      <dgm:spPr/>
      <dgm:t>
        <a:bodyPr/>
        <a:lstStyle/>
        <a:p>
          <a:endParaRPr lang="it-IT"/>
        </a:p>
      </dgm:t>
    </dgm:pt>
    <dgm:pt modelId="{71F36E4B-3FE7-4DAF-AA5C-27D490BC2D96}" type="sibTrans" cxnId="{9705FD7B-F224-447A-882A-E14A187345CE}">
      <dgm:prSet/>
      <dgm:spPr/>
      <dgm:t>
        <a:bodyPr/>
        <a:lstStyle/>
        <a:p>
          <a:endParaRPr lang="it-IT"/>
        </a:p>
      </dgm:t>
    </dgm:pt>
    <dgm:pt modelId="{4C7B7954-CF83-4BDF-9076-A3D6FA6CB345}">
      <dgm:prSet phldrT="[Testo]" custT="1"/>
      <dgm:spPr/>
      <dgm:t>
        <a:bodyPr/>
        <a:lstStyle/>
        <a:p>
          <a:pPr marL="108000" indent="-108000" defTabSz="1436688">
            <a:lnSpc>
              <a:spcPct val="100000"/>
            </a:lnSpc>
            <a:spcAft>
              <a:spcPts val="0"/>
            </a:spcAft>
          </a:pPr>
          <a:r>
            <a:rPr lang="it-IT" sz="1100" dirty="0"/>
            <a:t>numero di archiviazioni</a:t>
          </a:r>
        </a:p>
      </dgm:t>
    </dgm:pt>
    <dgm:pt modelId="{FA95E0EB-C81A-43E1-AA7B-77B4AED3B36E}" type="parTrans" cxnId="{FEC03909-8DEE-472E-AFE3-62E20D0F788E}">
      <dgm:prSet/>
      <dgm:spPr/>
      <dgm:t>
        <a:bodyPr/>
        <a:lstStyle/>
        <a:p>
          <a:endParaRPr lang="it-IT"/>
        </a:p>
      </dgm:t>
    </dgm:pt>
    <dgm:pt modelId="{63EB6799-17EC-4891-9EBA-8A4E824BC497}" type="sibTrans" cxnId="{FEC03909-8DEE-472E-AFE3-62E20D0F788E}">
      <dgm:prSet/>
      <dgm:spPr/>
      <dgm:t>
        <a:bodyPr/>
        <a:lstStyle/>
        <a:p>
          <a:endParaRPr lang="it-IT"/>
        </a:p>
      </dgm:t>
    </dgm:pt>
    <dgm:pt modelId="{4D972A9F-6AB1-4F8F-88BA-8BF37C4F51BA}">
      <dgm:prSet phldrT="[Testo]" custT="1"/>
      <dgm:spPr/>
      <dgm:t>
        <a:bodyPr/>
        <a:lstStyle/>
        <a:p>
          <a:pPr marL="108000" indent="-108000" defTabSz="1436688">
            <a:lnSpc>
              <a:spcPct val="100000"/>
            </a:lnSpc>
            <a:spcAft>
              <a:spcPts val="0"/>
            </a:spcAft>
          </a:pPr>
          <a:r>
            <a:rPr lang="it-IT" sz="1100" dirty="0"/>
            <a:t>provvedimenti di tipo amministrativo </a:t>
          </a:r>
        </a:p>
      </dgm:t>
    </dgm:pt>
    <dgm:pt modelId="{455C055C-CAAF-4775-B9C8-EA390969DE98}" type="parTrans" cxnId="{82877836-E33E-4DBD-A819-42B7F92E5DA6}">
      <dgm:prSet/>
      <dgm:spPr/>
      <dgm:t>
        <a:bodyPr/>
        <a:lstStyle/>
        <a:p>
          <a:endParaRPr lang="it-IT"/>
        </a:p>
      </dgm:t>
    </dgm:pt>
    <dgm:pt modelId="{63C9D188-DF9C-441B-9465-4E5C648101D8}" type="sibTrans" cxnId="{82877836-E33E-4DBD-A819-42B7F92E5DA6}">
      <dgm:prSet/>
      <dgm:spPr/>
      <dgm:t>
        <a:bodyPr/>
        <a:lstStyle/>
        <a:p>
          <a:endParaRPr lang="it-IT"/>
        </a:p>
      </dgm:t>
    </dgm:pt>
    <dgm:pt modelId="{13536D98-FCC1-47AC-B116-E49B811CA954}">
      <dgm:prSet phldrT="[Testo]" custT="1"/>
      <dgm:spPr/>
      <dgm:t>
        <a:bodyPr/>
        <a:lstStyle/>
        <a:p>
          <a:pPr marL="114300" indent="-108000" defTabSz="533400">
            <a:lnSpc>
              <a:spcPct val="100000"/>
            </a:lnSpc>
            <a:spcAft>
              <a:spcPts val="216"/>
            </a:spcAft>
          </a:pPr>
          <a:r>
            <a:rPr lang="it-IT" sz="1200" b="1" dirty="0"/>
            <a:t>NON sono rilevati</a:t>
          </a:r>
          <a:endParaRPr lang="it-IT" sz="1200" dirty="0"/>
        </a:p>
      </dgm:t>
    </dgm:pt>
    <dgm:pt modelId="{EC409FE0-C163-44B5-A328-1747C9779CA8}" type="sibTrans" cxnId="{939AA040-30A4-4122-A4A5-28EA3CD126DF}">
      <dgm:prSet/>
      <dgm:spPr/>
      <dgm:t>
        <a:bodyPr/>
        <a:lstStyle/>
        <a:p>
          <a:endParaRPr lang="it-IT"/>
        </a:p>
      </dgm:t>
    </dgm:pt>
    <dgm:pt modelId="{EAAA8A2A-3005-41FF-BC6F-F27D7464F6C5}" type="parTrans" cxnId="{939AA040-30A4-4122-A4A5-28EA3CD126DF}">
      <dgm:prSet/>
      <dgm:spPr/>
      <dgm:t>
        <a:bodyPr/>
        <a:lstStyle/>
        <a:p>
          <a:endParaRPr lang="it-IT"/>
        </a:p>
      </dgm:t>
    </dgm:pt>
    <dgm:pt modelId="{AA57210E-A61F-456A-A2FC-258D59A7EB28}">
      <dgm:prSet phldrT="[Testo]" custT="1"/>
      <dgm:spPr/>
      <dgm:t>
        <a:bodyPr/>
        <a:lstStyle/>
        <a:p>
          <a:pPr marL="114300" indent="-108000" defTabSz="488950">
            <a:lnSpc>
              <a:spcPct val="100000"/>
            </a:lnSpc>
            <a:spcAft>
              <a:spcPts val="0"/>
            </a:spcAft>
          </a:pPr>
          <a:r>
            <a:rPr lang="it-IT" sz="1100" dirty="0" err="1"/>
            <a:t>femminicidi</a:t>
          </a:r>
          <a:r>
            <a:rPr lang="it-IT" sz="1100" dirty="0"/>
            <a:t> con suicidio dell’autore</a:t>
          </a:r>
        </a:p>
      </dgm:t>
    </dgm:pt>
    <dgm:pt modelId="{E0454467-1A27-4522-B557-C73C8954C071}" type="sibTrans" cxnId="{B8EF2E75-6BF2-42E8-A0F1-8BF1A53A2A9B}">
      <dgm:prSet/>
      <dgm:spPr/>
      <dgm:t>
        <a:bodyPr/>
        <a:lstStyle/>
        <a:p>
          <a:endParaRPr lang="it-IT"/>
        </a:p>
      </dgm:t>
    </dgm:pt>
    <dgm:pt modelId="{1A73CBB3-8ADC-4302-A965-2ABEADC01A8D}" type="parTrans" cxnId="{B8EF2E75-6BF2-42E8-A0F1-8BF1A53A2A9B}">
      <dgm:prSet/>
      <dgm:spPr/>
      <dgm:t>
        <a:bodyPr/>
        <a:lstStyle/>
        <a:p>
          <a:endParaRPr lang="it-IT"/>
        </a:p>
      </dgm:t>
    </dgm:pt>
    <dgm:pt modelId="{2488D377-A9D1-4E1C-9219-4568449258F2}">
      <dgm:prSet phldrT="[Testo]" custT="1"/>
      <dgm:spPr/>
      <dgm:t>
        <a:bodyPr/>
        <a:lstStyle/>
        <a:p>
          <a:pPr marL="114300" indent="-108000" defTabSz="488950">
            <a:lnSpc>
              <a:spcPct val="100000"/>
            </a:lnSpc>
            <a:spcAft>
              <a:spcPts val="0"/>
            </a:spcAft>
          </a:pPr>
          <a:r>
            <a:rPr lang="it-IT" sz="1100" dirty="0"/>
            <a:t>casi di recidiva degli autori</a:t>
          </a:r>
        </a:p>
      </dgm:t>
    </dgm:pt>
    <dgm:pt modelId="{AF192560-DFA7-4D48-9F18-157DDB054A55}" type="sibTrans" cxnId="{C8D8AAAE-F215-4A29-A587-F761702DE8DD}">
      <dgm:prSet/>
      <dgm:spPr/>
      <dgm:t>
        <a:bodyPr/>
        <a:lstStyle/>
        <a:p>
          <a:endParaRPr lang="it-IT"/>
        </a:p>
      </dgm:t>
    </dgm:pt>
    <dgm:pt modelId="{7D91FA7D-7087-4236-BC0C-312B828E7FA3}" type="parTrans" cxnId="{C8D8AAAE-F215-4A29-A587-F761702DE8DD}">
      <dgm:prSet/>
      <dgm:spPr/>
      <dgm:t>
        <a:bodyPr/>
        <a:lstStyle/>
        <a:p>
          <a:endParaRPr lang="it-IT"/>
        </a:p>
      </dgm:t>
    </dgm:pt>
    <dgm:pt modelId="{6DED1E29-82C4-4437-8813-18A80554C02E}">
      <dgm:prSet phldrT="[Testo]" custT="1"/>
      <dgm:spPr/>
      <dgm:t>
        <a:bodyPr/>
        <a:lstStyle/>
        <a:p>
          <a:pPr marL="108000" indent="-108000" defTabSz="1436688">
            <a:lnSpc>
              <a:spcPct val="100000"/>
            </a:lnSpc>
            <a:spcAft>
              <a:spcPts val="216"/>
            </a:spcAft>
          </a:pPr>
          <a:r>
            <a:rPr lang="it-IT" sz="1200" dirty="0"/>
            <a:t>Definizione NON esaustiva</a:t>
          </a:r>
        </a:p>
      </dgm:t>
    </dgm:pt>
    <dgm:pt modelId="{595C6550-9299-4FA9-A16F-066E4E02876C}" type="parTrans" cxnId="{55514091-6169-4B41-AE4E-047953FC4E5A}">
      <dgm:prSet/>
      <dgm:spPr/>
      <dgm:t>
        <a:bodyPr/>
        <a:lstStyle/>
        <a:p>
          <a:endParaRPr lang="it-IT"/>
        </a:p>
      </dgm:t>
    </dgm:pt>
    <dgm:pt modelId="{DFEACFC7-9768-4A2A-99A9-D85A005AAC94}" type="sibTrans" cxnId="{55514091-6169-4B41-AE4E-047953FC4E5A}">
      <dgm:prSet/>
      <dgm:spPr/>
      <dgm:t>
        <a:bodyPr/>
        <a:lstStyle/>
        <a:p>
          <a:endParaRPr lang="it-IT"/>
        </a:p>
      </dgm:t>
    </dgm:pt>
    <dgm:pt modelId="{4935BF02-4D48-4D4D-853F-D76B07C998F2}" type="pres">
      <dgm:prSet presAssocID="{8C9C697C-2ED7-4249-8AE5-914D40EC7F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AE087-4081-4040-A3F7-614FA6CA9111}" type="pres">
      <dgm:prSet presAssocID="{D24740B5-D3B3-4DC4-9F8D-B95C3755775F}" presName="root" presStyleCnt="0"/>
      <dgm:spPr/>
    </dgm:pt>
    <dgm:pt modelId="{C1E17FC7-6BCC-447D-BDA7-A48A042713E4}" type="pres">
      <dgm:prSet presAssocID="{D24740B5-D3B3-4DC4-9F8D-B95C3755775F}" presName="rootComposite" presStyleCnt="0"/>
      <dgm:spPr/>
    </dgm:pt>
    <dgm:pt modelId="{E483475A-7AEC-4073-ACD7-DE1874A0EAB9}" type="pres">
      <dgm:prSet presAssocID="{D24740B5-D3B3-4DC4-9F8D-B95C3755775F}" presName="rootText" presStyleLbl="node1" presStyleIdx="0" presStyleCnt="4"/>
      <dgm:spPr/>
    </dgm:pt>
    <dgm:pt modelId="{A6396930-6604-4DEB-B779-2055621D0FB7}" type="pres">
      <dgm:prSet presAssocID="{D24740B5-D3B3-4DC4-9F8D-B95C3755775F}" presName="rootConnector" presStyleLbl="node1" presStyleIdx="0" presStyleCnt="4"/>
      <dgm:spPr/>
    </dgm:pt>
    <dgm:pt modelId="{7AC9B0FA-817E-4802-B133-4CD8DFDCE4D3}" type="pres">
      <dgm:prSet presAssocID="{D24740B5-D3B3-4DC4-9F8D-B95C3755775F}" presName="childShape" presStyleCnt="0"/>
      <dgm:spPr/>
    </dgm:pt>
    <dgm:pt modelId="{2857831B-E751-4DD4-AB72-F925E1B9E71D}" type="pres">
      <dgm:prSet presAssocID="{726B1731-CFAA-43BA-B04E-7E69ABBF5F0F}" presName="Name13" presStyleLbl="parChTrans1D2" presStyleIdx="0" presStyleCnt="5"/>
      <dgm:spPr/>
    </dgm:pt>
    <dgm:pt modelId="{08F9E5BA-CF3F-4887-93BC-58FFAC54E061}" type="pres">
      <dgm:prSet presAssocID="{072B571C-B04D-4776-BDDE-1A5FB3260FA6}" presName="childText" presStyleLbl="bgAcc1" presStyleIdx="0" presStyleCnt="5" custScaleY="206167">
        <dgm:presLayoutVars>
          <dgm:bulletEnabled val="1"/>
        </dgm:presLayoutVars>
      </dgm:prSet>
      <dgm:spPr/>
    </dgm:pt>
    <dgm:pt modelId="{01DC7537-23E0-40FA-8818-5BF87334EFE1}" type="pres">
      <dgm:prSet presAssocID="{503B185C-334E-448F-AE26-A03D9A79E6DB}" presName="root" presStyleCnt="0"/>
      <dgm:spPr/>
    </dgm:pt>
    <dgm:pt modelId="{73E2F013-720C-489A-AFF4-B0CFBA434D5E}" type="pres">
      <dgm:prSet presAssocID="{503B185C-334E-448F-AE26-A03D9A79E6DB}" presName="rootComposite" presStyleCnt="0"/>
      <dgm:spPr/>
    </dgm:pt>
    <dgm:pt modelId="{614EDB50-1987-412A-B9A1-C5032ED51187}" type="pres">
      <dgm:prSet presAssocID="{503B185C-334E-448F-AE26-A03D9A79E6DB}" presName="rootText" presStyleLbl="node1" presStyleIdx="1" presStyleCnt="4"/>
      <dgm:spPr/>
    </dgm:pt>
    <dgm:pt modelId="{DA35AC75-0CE1-485F-9750-6FC88BAB4140}" type="pres">
      <dgm:prSet presAssocID="{503B185C-334E-448F-AE26-A03D9A79E6DB}" presName="rootConnector" presStyleLbl="node1" presStyleIdx="1" presStyleCnt="4"/>
      <dgm:spPr/>
    </dgm:pt>
    <dgm:pt modelId="{422FD52D-1674-43CC-A455-79675DC876E6}" type="pres">
      <dgm:prSet presAssocID="{503B185C-334E-448F-AE26-A03D9A79E6DB}" presName="childShape" presStyleCnt="0"/>
      <dgm:spPr/>
    </dgm:pt>
    <dgm:pt modelId="{757B205E-8662-4D7F-BEDF-1339E86DD1F1}" type="pres">
      <dgm:prSet presAssocID="{6E160333-5C49-4F3E-BBF2-AD6636E26B15}" presName="Name13" presStyleLbl="parChTrans1D2" presStyleIdx="1" presStyleCnt="5"/>
      <dgm:spPr/>
    </dgm:pt>
    <dgm:pt modelId="{FF8671B7-CE57-4451-86AE-6CE2B968E1CC}" type="pres">
      <dgm:prSet presAssocID="{8B658D32-8E3D-4537-8556-F0ED13D105F6}" presName="childText" presStyleLbl="bgAcc1" presStyleIdx="1" presStyleCnt="5" custScaleY="206167">
        <dgm:presLayoutVars>
          <dgm:bulletEnabled val="1"/>
        </dgm:presLayoutVars>
      </dgm:prSet>
      <dgm:spPr/>
    </dgm:pt>
    <dgm:pt modelId="{5668B02F-0EA9-4435-BEF8-63CFCA9944BF}" type="pres">
      <dgm:prSet presAssocID="{F93B495B-CD54-4B54-B4E3-CD05A915A69D}" presName="root" presStyleCnt="0"/>
      <dgm:spPr/>
    </dgm:pt>
    <dgm:pt modelId="{02913239-2D56-42FA-AF60-8C337C5AEB4F}" type="pres">
      <dgm:prSet presAssocID="{F93B495B-CD54-4B54-B4E3-CD05A915A69D}" presName="rootComposite" presStyleCnt="0"/>
      <dgm:spPr/>
    </dgm:pt>
    <dgm:pt modelId="{E89483FE-5B52-4C59-A8A8-260122E1552E}" type="pres">
      <dgm:prSet presAssocID="{F93B495B-CD54-4B54-B4E3-CD05A915A69D}" presName="rootText" presStyleLbl="node1" presStyleIdx="2" presStyleCnt="4"/>
      <dgm:spPr/>
    </dgm:pt>
    <dgm:pt modelId="{915F617E-919A-4CD6-87B3-94FE3758EA28}" type="pres">
      <dgm:prSet presAssocID="{F93B495B-CD54-4B54-B4E3-CD05A915A69D}" presName="rootConnector" presStyleLbl="node1" presStyleIdx="2" presStyleCnt="4"/>
      <dgm:spPr/>
    </dgm:pt>
    <dgm:pt modelId="{6E7FF145-FF87-48DB-9756-460CAFCC7CA7}" type="pres">
      <dgm:prSet presAssocID="{F93B495B-CD54-4B54-B4E3-CD05A915A69D}" presName="childShape" presStyleCnt="0"/>
      <dgm:spPr/>
    </dgm:pt>
    <dgm:pt modelId="{3E0D6A65-7248-4CE3-8807-1C32CF8F9C63}" type="pres">
      <dgm:prSet presAssocID="{38DDB7B0-E365-4701-90D8-E2550C487F4D}" presName="Name13" presStyleLbl="parChTrans1D2" presStyleIdx="2" presStyleCnt="5"/>
      <dgm:spPr/>
    </dgm:pt>
    <dgm:pt modelId="{F27512F3-19B1-4641-9D25-55DE761278AD}" type="pres">
      <dgm:prSet presAssocID="{30EE4EB4-751F-401A-8C78-14AB633E1DCB}" presName="childText" presStyleLbl="bgAcc1" presStyleIdx="2" presStyleCnt="5" custScaleY="126273">
        <dgm:presLayoutVars>
          <dgm:bulletEnabled val="1"/>
        </dgm:presLayoutVars>
      </dgm:prSet>
      <dgm:spPr/>
    </dgm:pt>
    <dgm:pt modelId="{AE7027D4-E54E-49A8-817A-53BF001143F1}" type="pres">
      <dgm:prSet presAssocID="{5345DA4D-CDDD-4F7B-B941-5EAA8B101792}" presName="root" presStyleCnt="0"/>
      <dgm:spPr/>
    </dgm:pt>
    <dgm:pt modelId="{03694494-BAF7-47D8-859C-6BB5F3C696DD}" type="pres">
      <dgm:prSet presAssocID="{5345DA4D-CDDD-4F7B-B941-5EAA8B101792}" presName="rootComposite" presStyleCnt="0"/>
      <dgm:spPr/>
    </dgm:pt>
    <dgm:pt modelId="{975EBF03-D096-49CB-A08A-C5944E1DF713}" type="pres">
      <dgm:prSet presAssocID="{5345DA4D-CDDD-4F7B-B941-5EAA8B101792}" presName="rootText" presStyleLbl="node1" presStyleIdx="3" presStyleCnt="4"/>
      <dgm:spPr/>
    </dgm:pt>
    <dgm:pt modelId="{6BE43329-8614-4881-9A0F-53F52223208B}" type="pres">
      <dgm:prSet presAssocID="{5345DA4D-CDDD-4F7B-B941-5EAA8B101792}" presName="rootConnector" presStyleLbl="node1" presStyleIdx="3" presStyleCnt="4"/>
      <dgm:spPr/>
    </dgm:pt>
    <dgm:pt modelId="{72AF5D62-1FC4-4A98-8A4B-E9E0236D780A}" type="pres">
      <dgm:prSet presAssocID="{5345DA4D-CDDD-4F7B-B941-5EAA8B101792}" presName="childShape" presStyleCnt="0"/>
      <dgm:spPr/>
    </dgm:pt>
    <dgm:pt modelId="{E8A9EF31-D161-4B09-A6B5-D5A2AD011722}" type="pres">
      <dgm:prSet presAssocID="{595C6550-9299-4FA9-A16F-066E4E02876C}" presName="Name13" presStyleLbl="parChTrans1D2" presStyleIdx="3" presStyleCnt="5"/>
      <dgm:spPr/>
    </dgm:pt>
    <dgm:pt modelId="{206DC32E-E601-4249-8827-C183B8A3CBCA}" type="pres">
      <dgm:prSet presAssocID="{6DED1E29-82C4-4437-8813-18A80554C02E}" presName="childText" presStyleLbl="bgAcc1" presStyleIdx="3" presStyleCnt="5">
        <dgm:presLayoutVars>
          <dgm:bulletEnabled val="1"/>
        </dgm:presLayoutVars>
      </dgm:prSet>
      <dgm:spPr/>
    </dgm:pt>
    <dgm:pt modelId="{D8F33687-EAE7-4884-BF83-54E09D906046}" type="pres">
      <dgm:prSet presAssocID="{EAAA8A2A-3005-41FF-BC6F-F27D7464F6C5}" presName="Name13" presStyleLbl="parChTrans1D2" presStyleIdx="4" presStyleCnt="5"/>
      <dgm:spPr/>
    </dgm:pt>
    <dgm:pt modelId="{0D3443D2-D1E6-48A4-B9E5-19B7D16CF2A9}" type="pres">
      <dgm:prSet presAssocID="{13536D98-FCC1-47AC-B116-E49B811CA954}" presName="childText" presStyleLbl="bgAcc1" presStyleIdx="4" presStyleCnt="5" custScaleY="154265">
        <dgm:presLayoutVars>
          <dgm:bulletEnabled val="1"/>
        </dgm:presLayoutVars>
      </dgm:prSet>
      <dgm:spPr/>
    </dgm:pt>
  </dgm:ptLst>
  <dgm:cxnLst>
    <dgm:cxn modelId="{1021F503-9CFB-4279-A4E7-74C21E11347A}" srcId="{8C9C697C-2ED7-4249-8AE5-914D40EC7F73}" destId="{503B185C-334E-448F-AE26-A03D9A79E6DB}" srcOrd="1" destOrd="0" parTransId="{28032ECD-5838-4C89-B9F5-6FA12AA99EFC}" sibTransId="{B8882EA5-FCFF-48FA-857B-A60A6A734431}"/>
    <dgm:cxn modelId="{FEC03909-8DEE-472E-AFE3-62E20D0F788E}" srcId="{8B658D32-8E3D-4537-8556-F0ED13D105F6}" destId="{4C7B7954-CF83-4BDF-9076-A3D6FA6CB345}" srcOrd="1" destOrd="0" parTransId="{FA95E0EB-C81A-43E1-AA7B-77B4AED3B36E}" sibTransId="{63EB6799-17EC-4891-9EBA-8A4E824BC497}"/>
    <dgm:cxn modelId="{25E81735-B191-4A0A-82B2-47DEE7F42138}" type="presOf" srcId="{6FE44487-4B8E-44D7-8892-F65FE1808257}" destId="{08F9E5BA-CF3F-4887-93BC-58FFAC54E061}" srcOrd="0" destOrd="4" presId="urn:microsoft.com/office/officeart/2005/8/layout/hierarchy3"/>
    <dgm:cxn modelId="{C9DA5536-C97D-49A7-9FA6-563FB39A7E93}" type="presOf" srcId="{2488D377-A9D1-4E1C-9219-4568449258F2}" destId="{0D3443D2-D1E6-48A4-B9E5-19B7D16CF2A9}" srcOrd="0" destOrd="2" presId="urn:microsoft.com/office/officeart/2005/8/layout/hierarchy3"/>
    <dgm:cxn modelId="{82877836-E33E-4DBD-A819-42B7F92E5DA6}" srcId="{8B658D32-8E3D-4537-8556-F0ED13D105F6}" destId="{4D972A9F-6AB1-4F8F-88BA-8BF37C4F51BA}" srcOrd="2" destOrd="0" parTransId="{455C055C-CAAF-4775-B9C8-EA390969DE98}" sibTransId="{63C9D188-DF9C-441B-9465-4E5C648101D8}"/>
    <dgm:cxn modelId="{939AA040-30A4-4122-A4A5-28EA3CD126DF}" srcId="{5345DA4D-CDDD-4F7B-B941-5EAA8B101792}" destId="{13536D98-FCC1-47AC-B116-E49B811CA954}" srcOrd="1" destOrd="0" parTransId="{EAAA8A2A-3005-41FF-BC6F-F27D7464F6C5}" sibTransId="{EC409FE0-C163-44B5-A328-1747C9779CA8}"/>
    <dgm:cxn modelId="{B210FE44-5612-4295-980E-754788BD0FBA}" srcId="{D24740B5-D3B3-4DC4-9F8D-B95C3755775F}" destId="{072B571C-B04D-4776-BDDE-1A5FB3260FA6}" srcOrd="0" destOrd="0" parTransId="{726B1731-CFAA-43BA-B04E-7E69ABBF5F0F}" sibTransId="{D1C2AED5-EC6D-417F-B826-15630EAE0AB0}"/>
    <dgm:cxn modelId="{8EBD3648-E2E5-4BCF-874E-F30E3932394A}" type="presOf" srcId="{6DED1E29-82C4-4437-8813-18A80554C02E}" destId="{206DC32E-E601-4249-8827-C183B8A3CBCA}" srcOrd="0" destOrd="0" presId="urn:microsoft.com/office/officeart/2005/8/layout/hierarchy3"/>
    <dgm:cxn modelId="{A6EB8549-F9E2-4175-AF12-32B2DF2DAB0E}" type="presOf" srcId="{072B571C-B04D-4776-BDDE-1A5FB3260FA6}" destId="{08F9E5BA-CF3F-4887-93BC-58FFAC54E061}" srcOrd="0" destOrd="0" presId="urn:microsoft.com/office/officeart/2005/8/layout/hierarchy3"/>
    <dgm:cxn modelId="{AB426E4D-325A-41B5-ADC0-AE5840D3393D}" type="presOf" srcId="{D24740B5-D3B3-4DC4-9F8D-B95C3755775F}" destId="{E483475A-7AEC-4073-ACD7-DE1874A0EAB9}" srcOrd="0" destOrd="0" presId="urn:microsoft.com/office/officeart/2005/8/layout/hierarchy3"/>
    <dgm:cxn modelId="{8DAA5C54-B46E-4B76-98B6-336CEA55670F}" srcId="{503B185C-334E-448F-AE26-A03D9A79E6DB}" destId="{8B658D32-8E3D-4537-8556-F0ED13D105F6}" srcOrd="0" destOrd="0" parTransId="{6E160333-5C49-4F3E-BBF2-AD6636E26B15}" sibTransId="{6DF59FD4-6380-4248-90CD-CC703F0D99FB}"/>
    <dgm:cxn modelId="{AD68D757-A7A4-45C1-BE24-246DFC6E3B70}" type="presOf" srcId="{503B185C-334E-448F-AE26-A03D9A79E6DB}" destId="{DA35AC75-0CE1-485F-9750-6FC88BAB4140}" srcOrd="1" destOrd="0" presId="urn:microsoft.com/office/officeart/2005/8/layout/hierarchy3"/>
    <dgm:cxn modelId="{B4115C5C-146F-41ED-ACC4-38CA2B88B454}" type="presOf" srcId="{4D972A9F-6AB1-4F8F-88BA-8BF37C4F51BA}" destId="{FF8671B7-CE57-4451-86AE-6CE2B968E1CC}" srcOrd="0" destOrd="3" presId="urn:microsoft.com/office/officeart/2005/8/layout/hierarchy3"/>
    <dgm:cxn modelId="{6326AA61-6474-4701-806D-A5B4F3940E96}" type="presOf" srcId="{5345DA4D-CDDD-4F7B-B941-5EAA8B101792}" destId="{975EBF03-D096-49CB-A08A-C5944E1DF713}" srcOrd="0" destOrd="0" presId="urn:microsoft.com/office/officeart/2005/8/layout/hierarchy3"/>
    <dgm:cxn modelId="{3CE3E863-5B4F-4C4E-BDE4-E4B0E11C0D4C}" type="presOf" srcId="{AA57210E-A61F-456A-A2FC-258D59A7EB28}" destId="{0D3443D2-D1E6-48A4-B9E5-19B7D16CF2A9}" srcOrd="0" destOrd="1" presId="urn:microsoft.com/office/officeart/2005/8/layout/hierarchy3"/>
    <dgm:cxn modelId="{333C9D64-CCB2-43FE-88BB-8A2D0E618CD5}" type="presOf" srcId="{F93B495B-CD54-4B54-B4E3-CD05A915A69D}" destId="{E89483FE-5B52-4C59-A8A8-260122E1552E}" srcOrd="0" destOrd="0" presId="urn:microsoft.com/office/officeart/2005/8/layout/hierarchy3"/>
    <dgm:cxn modelId="{55521067-47EA-4B90-9F70-9740069B4D3B}" srcId="{8B658D32-8E3D-4537-8556-F0ED13D105F6}" destId="{045F12D6-5FBF-4E0B-82DF-85B33BA74E83}" srcOrd="0" destOrd="0" parTransId="{66E609B8-37D0-40C3-979E-0C81BF5B6084}" sibTransId="{63B7B376-385E-4320-9D17-3CB5666605A6}"/>
    <dgm:cxn modelId="{AE7E516D-F97E-4DDA-AC91-6D1810826CE0}" type="presOf" srcId="{C639F562-09AC-4965-B8CC-96DB8C21DB79}" destId="{08F9E5BA-CF3F-4887-93BC-58FFAC54E061}" srcOrd="0" destOrd="3" presId="urn:microsoft.com/office/officeart/2005/8/layout/hierarchy3"/>
    <dgm:cxn modelId="{865CE06D-7345-49E6-A072-337EA5EF4FF3}" type="presOf" srcId="{13536D98-FCC1-47AC-B116-E49B811CA954}" destId="{0D3443D2-D1E6-48A4-B9E5-19B7D16CF2A9}" srcOrd="0" destOrd="0" presId="urn:microsoft.com/office/officeart/2005/8/layout/hierarchy3"/>
    <dgm:cxn modelId="{4D4CAE6E-6001-4CA9-B011-FD1202EB3BE2}" type="presOf" srcId="{6E160333-5C49-4F3E-BBF2-AD6636E26B15}" destId="{757B205E-8662-4D7F-BEDF-1339E86DD1F1}" srcOrd="0" destOrd="0" presId="urn:microsoft.com/office/officeart/2005/8/layout/hierarchy3"/>
    <dgm:cxn modelId="{0767B46F-A9A7-40F1-B956-DEA174B41ED4}" type="presOf" srcId="{25079DEA-147A-41B4-AE2B-D2BD2B2C3980}" destId="{08F9E5BA-CF3F-4887-93BC-58FFAC54E061}" srcOrd="0" destOrd="2" presId="urn:microsoft.com/office/officeart/2005/8/layout/hierarchy3"/>
    <dgm:cxn modelId="{B8EF2E75-6BF2-42E8-A0F1-8BF1A53A2A9B}" srcId="{13536D98-FCC1-47AC-B116-E49B811CA954}" destId="{AA57210E-A61F-456A-A2FC-258D59A7EB28}" srcOrd="0" destOrd="0" parTransId="{1A73CBB3-8ADC-4302-A965-2ABEADC01A8D}" sibTransId="{E0454467-1A27-4522-B557-C73C8954C071}"/>
    <dgm:cxn modelId="{9E028777-9A1F-4013-9235-9B45D395EA64}" type="presOf" srcId="{EAAA8A2A-3005-41FF-BC6F-F27D7464F6C5}" destId="{D8F33687-EAE7-4884-BF83-54E09D906046}" srcOrd="0" destOrd="0" presId="urn:microsoft.com/office/officeart/2005/8/layout/hierarchy3"/>
    <dgm:cxn modelId="{F5B74279-9C61-4613-ABC2-0D1EDC4EF7EF}" type="presOf" srcId="{30EE4EB4-751F-401A-8C78-14AB633E1DCB}" destId="{F27512F3-19B1-4641-9D25-55DE761278AD}" srcOrd="0" destOrd="0" presId="urn:microsoft.com/office/officeart/2005/8/layout/hierarchy3"/>
    <dgm:cxn modelId="{5838377B-F7F8-4FDE-BB4C-B86CE6E60AC8}" type="presOf" srcId="{595C6550-9299-4FA9-A16F-066E4E02876C}" destId="{E8A9EF31-D161-4B09-A6B5-D5A2AD011722}" srcOrd="0" destOrd="0" presId="urn:microsoft.com/office/officeart/2005/8/layout/hierarchy3"/>
    <dgm:cxn modelId="{9705FD7B-F224-447A-882A-E14A187345CE}" srcId="{072B571C-B04D-4776-BDDE-1A5FB3260FA6}" destId="{6FE44487-4B8E-44D7-8892-F65FE1808257}" srcOrd="3" destOrd="0" parTransId="{0898168C-316C-4589-AB90-1E944C8BA84F}" sibTransId="{71F36E4B-3FE7-4DAF-AA5C-27D490BC2D96}"/>
    <dgm:cxn modelId="{E4951885-D30E-4EE2-AA20-687B324D7554}" type="presOf" srcId="{8C9C697C-2ED7-4249-8AE5-914D40EC7F73}" destId="{4935BF02-4D48-4D4D-853F-D76B07C998F2}" srcOrd="0" destOrd="0" presId="urn:microsoft.com/office/officeart/2005/8/layout/hierarchy3"/>
    <dgm:cxn modelId="{8CFEDE8C-6E06-4986-A3B1-14D27FFC6F12}" srcId="{072B571C-B04D-4776-BDDE-1A5FB3260FA6}" destId="{C639F562-09AC-4965-B8CC-96DB8C21DB79}" srcOrd="2" destOrd="0" parTransId="{4D9210AB-FB0C-4161-8747-D30F4E88FD2E}" sibTransId="{D1D31163-3E32-4322-9FCF-6BCF6D57CA0D}"/>
    <dgm:cxn modelId="{55514091-6169-4B41-AE4E-047953FC4E5A}" srcId="{5345DA4D-CDDD-4F7B-B941-5EAA8B101792}" destId="{6DED1E29-82C4-4437-8813-18A80554C02E}" srcOrd="0" destOrd="0" parTransId="{595C6550-9299-4FA9-A16F-066E4E02876C}" sibTransId="{DFEACFC7-9768-4A2A-99A9-D85A005AAC94}"/>
    <dgm:cxn modelId="{3EEEF291-4129-4AE6-A560-3BA8E938C409}" srcId="{8C9C697C-2ED7-4249-8AE5-914D40EC7F73}" destId="{F93B495B-CD54-4B54-B4E3-CD05A915A69D}" srcOrd="2" destOrd="0" parTransId="{BEF610D9-8CB1-4063-B011-2EB054F6B558}" sibTransId="{19FA5C53-6134-4646-8D80-2AFAC4C90EE8}"/>
    <dgm:cxn modelId="{16844594-FDE6-4969-93DC-A921866A7D71}" type="presOf" srcId="{726B1731-CFAA-43BA-B04E-7E69ABBF5F0F}" destId="{2857831B-E751-4DD4-AB72-F925E1B9E71D}" srcOrd="0" destOrd="0" presId="urn:microsoft.com/office/officeart/2005/8/layout/hierarchy3"/>
    <dgm:cxn modelId="{E1E0C99A-0C04-4C83-BCED-A2FFE4603431}" type="presOf" srcId="{8B658D32-8E3D-4537-8556-F0ED13D105F6}" destId="{FF8671B7-CE57-4451-86AE-6CE2B968E1CC}" srcOrd="0" destOrd="0" presId="urn:microsoft.com/office/officeart/2005/8/layout/hierarchy3"/>
    <dgm:cxn modelId="{7EC0609D-A995-4DFA-AA79-FC2740135FC8}" type="presOf" srcId="{F93B495B-CD54-4B54-B4E3-CD05A915A69D}" destId="{915F617E-919A-4CD6-87B3-94FE3758EA28}" srcOrd="1" destOrd="0" presId="urn:microsoft.com/office/officeart/2005/8/layout/hierarchy3"/>
    <dgm:cxn modelId="{C8D8AAAE-F215-4A29-A587-F761702DE8DD}" srcId="{13536D98-FCC1-47AC-B116-E49B811CA954}" destId="{2488D377-A9D1-4E1C-9219-4568449258F2}" srcOrd="1" destOrd="0" parTransId="{7D91FA7D-7087-4236-BC0C-312B828E7FA3}" sibTransId="{AF192560-DFA7-4D48-9F18-157DDB054A55}"/>
    <dgm:cxn modelId="{C12731B6-EF27-42B6-A492-6EEB6A333A98}" type="presOf" srcId="{38DDB7B0-E365-4701-90D8-E2550C487F4D}" destId="{3E0D6A65-7248-4CE3-8807-1C32CF8F9C63}" srcOrd="0" destOrd="0" presId="urn:microsoft.com/office/officeart/2005/8/layout/hierarchy3"/>
    <dgm:cxn modelId="{A9D022BE-7FE6-44E1-B5C5-FF5E520695E1}" type="presOf" srcId="{4C7B7954-CF83-4BDF-9076-A3D6FA6CB345}" destId="{FF8671B7-CE57-4451-86AE-6CE2B968E1CC}" srcOrd="0" destOrd="2" presId="urn:microsoft.com/office/officeart/2005/8/layout/hierarchy3"/>
    <dgm:cxn modelId="{3881C0BE-B55C-4CB4-82C9-6CFC3D8EA2D0}" srcId="{8C9C697C-2ED7-4249-8AE5-914D40EC7F73}" destId="{5345DA4D-CDDD-4F7B-B941-5EAA8B101792}" srcOrd="3" destOrd="0" parTransId="{BA794F9B-908B-4B41-B2D9-C999C9B87BE0}" sibTransId="{0CD43463-5A5D-495A-9BB2-178FF0010A2D}"/>
    <dgm:cxn modelId="{A9F593D4-91CF-413B-8134-97D944E47FE6}" srcId="{F93B495B-CD54-4B54-B4E3-CD05A915A69D}" destId="{30EE4EB4-751F-401A-8C78-14AB633E1DCB}" srcOrd="0" destOrd="0" parTransId="{38DDB7B0-E365-4701-90D8-E2550C487F4D}" sibTransId="{F977192D-5ADF-47A5-86E6-BAA93979C064}"/>
    <dgm:cxn modelId="{4F0744D9-E9EE-4E88-99A9-DBC9664A62AF}" type="presOf" srcId="{045F12D6-5FBF-4E0B-82DF-85B33BA74E83}" destId="{FF8671B7-CE57-4451-86AE-6CE2B968E1CC}" srcOrd="0" destOrd="1" presId="urn:microsoft.com/office/officeart/2005/8/layout/hierarchy3"/>
    <dgm:cxn modelId="{EB98C4E6-14DA-4620-B2BD-CC5FC56F5A34}" type="presOf" srcId="{DE488DF0-598F-42CA-A681-B61CF1E31439}" destId="{08F9E5BA-CF3F-4887-93BC-58FFAC54E061}" srcOrd="0" destOrd="1" presId="urn:microsoft.com/office/officeart/2005/8/layout/hierarchy3"/>
    <dgm:cxn modelId="{E70E4AEB-694F-49BE-89F0-BDC0F0E04D65}" type="presOf" srcId="{D24740B5-D3B3-4DC4-9F8D-B95C3755775F}" destId="{A6396930-6604-4DEB-B779-2055621D0FB7}" srcOrd="1" destOrd="0" presId="urn:microsoft.com/office/officeart/2005/8/layout/hierarchy3"/>
    <dgm:cxn modelId="{2356D2EF-7FDE-441A-9F89-8A3174372948}" srcId="{072B571C-B04D-4776-BDDE-1A5FB3260FA6}" destId="{25079DEA-147A-41B4-AE2B-D2BD2B2C3980}" srcOrd="1" destOrd="0" parTransId="{D0C52C36-5781-40F1-8A0B-2FC562607753}" sibTransId="{40A1F5B6-7277-42A5-B4FB-DFE4AE49B68E}"/>
    <dgm:cxn modelId="{700326F2-0145-4A99-BD9E-69CC660DD5E7}" type="presOf" srcId="{503B185C-334E-448F-AE26-A03D9A79E6DB}" destId="{614EDB50-1987-412A-B9A1-C5032ED51187}" srcOrd="0" destOrd="0" presId="urn:microsoft.com/office/officeart/2005/8/layout/hierarchy3"/>
    <dgm:cxn modelId="{13C64AF2-8490-491B-B4F7-2343E5471D5A}" srcId="{072B571C-B04D-4776-BDDE-1A5FB3260FA6}" destId="{DE488DF0-598F-42CA-A681-B61CF1E31439}" srcOrd="0" destOrd="0" parTransId="{F018EFC4-DBE5-45FB-B3D2-7692CB722005}" sibTransId="{008371EC-D93E-4CA3-BD9C-41F4969486F9}"/>
    <dgm:cxn modelId="{9E6788F3-17AF-43B6-8601-1D3EF3638C28}" type="presOf" srcId="{5345DA4D-CDDD-4F7B-B941-5EAA8B101792}" destId="{6BE43329-8614-4881-9A0F-53F52223208B}" srcOrd="1" destOrd="0" presId="urn:microsoft.com/office/officeart/2005/8/layout/hierarchy3"/>
    <dgm:cxn modelId="{CAE7B4FF-E719-49F0-B9AC-A4CAA6B7E0B3}" srcId="{8C9C697C-2ED7-4249-8AE5-914D40EC7F73}" destId="{D24740B5-D3B3-4DC4-9F8D-B95C3755775F}" srcOrd="0" destOrd="0" parTransId="{7BF2E1D3-B9CE-49AD-B7D4-E779A6A72B32}" sibTransId="{4D6094B4-C67D-4F35-A255-C1D7D1699513}"/>
    <dgm:cxn modelId="{981D2440-F882-4C54-8DFA-F68350080BE6}" type="presParOf" srcId="{4935BF02-4D48-4D4D-853F-D76B07C998F2}" destId="{01CAE087-4081-4040-A3F7-614FA6CA9111}" srcOrd="0" destOrd="0" presId="urn:microsoft.com/office/officeart/2005/8/layout/hierarchy3"/>
    <dgm:cxn modelId="{B0DB5AD3-0F4F-4DC5-B681-EFB5D630E555}" type="presParOf" srcId="{01CAE087-4081-4040-A3F7-614FA6CA9111}" destId="{C1E17FC7-6BCC-447D-BDA7-A48A042713E4}" srcOrd="0" destOrd="0" presId="urn:microsoft.com/office/officeart/2005/8/layout/hierarchy3"/>
    <dgm:cxn modelId="{E587AD9A-1190-4218-ADE6-9EBE8CC1251E}" type="presParOf" srcId="{C1E17FC7-6BCC-447D-BDA7-A48A042713E4}" destId="{E483475A-7AEC-4073-ACD7-DE1874A0EAB9}" srcOrd="0" destOrd="0" presId="urn:microsoft.com/office/officeart/2005/8/layout/hierarchy3"/>
    <dgm:cxn modelId="{FE09E249-BA84-4AD4-A8C8-FD4AEF6EF1CC}" type="presParOf" srcId="{C1E17FC7-6BCC-447D-BDA7-A48A042713E4}" destId="{A6396930-6604-4DEB-B779-2055621D0FB7}" srcOrd="1" destOrd="0" presId="urn:microsoft.com/office/officeart/2005/8/layout/hierarchy3"/>
    <dgm:cxn modelId="{8CD2ABCE-AE3E-42E4-9401-333F4554F715}" type="presParOf" srcId="{01CAE087-4081-4040-A3F7-614FA6CA9111}" destId="{7AC9B0FA-817E-4802-B133-4CD8DFDCE4D3}" srcOrd="1" destOrd="0" presId="urn:microsoft.com/office/officeart/2005/8/layout/hierarchy3"/>
    <dgm:cxn modelId="{3FFB8319-9BA3-4437-BB4D-B05BE7ACA670}" type="presParOf" srcId="{7AC9B0FA-817E-4802-B133-4CD8DFDCE4D3}" destId="{2857831B-E751-4DD4-AB72-F925E1B9E71D}" srcOrd="0" destOrd="0" presId="urn:microsoft.com/office/officeart/2005/8/layout/hierarchy3"/>
    <dgm:cxn modelId="{02D019A1-BF76-4417-97EE-0734BBA45A96}" type="presParOf" srcId="{7AC9B0FA-817E-4802-B133-4CD8DFDCE4D3}" destId="{08F9E5BA-CF3F-4887-93BC-58FFAC54E061}" srcOrd="1" destOrd="0" presId="urn:microsoft.com/office/officeart/2005/8/layout/hierarchy3"/>
    <dgm:cxn modelId="{F573463A-183E-46FF-BAE6-703C8C0AA68A}" type="presParOf" srcId="{4935BF02-4D48-4D4D-853F-D76B07C998F2}" destId="{01DC7537-23E0-40FA-8818-5BF87334EFE1}" srcOrd="1" destOrd="0" presId="urn:microsoft.com/office/officeart/2005/8/layout/hierarchy3"/>
    <dgm:cxn modelId="{61CB7CBB-8E85-4665-890D-8BF2F6226120}" type="presParOf" srcId="{01DC7537-23E0-40FA-8818-5BF87334EFE1}" destId="{73E2F013-720C-489A-AFF4-B0CFBA434D5E}" srcOrd="0" destOrd="0" presId="urn:microsoft.com/office/officeart/2005/8/layout/hierarchy3"/>
    <dgm:cxn modelId="{59AD2995-44EB-4A4F-B0D6-A86EF2F1D95C}" type="presParOf" srcId="{73E2F013-720C-489A-AFF4-B0CFBA434D5E}" destId="{614EDB50-1987-412A-B9A1-C5032ED51187}" srcOrd="0" destOrd="0" presId="urn:microsoft.com/office/officeart/2005/8/layout/hierarchy3"/>
    <dgm:cxn modelId="{D8132671-12D7-44D4-B1DA-BD2196A836EB}" type="presParOf" srcId="{73E2F013-720C-489A-AFF4-B0CFBA434D5E}" destId="{DA35AC75-0CE1-485F-9750-6FC88BAB4140}" srcOrd="1" destOrd="0" presId="urn:microsoft.com/office/officeart/2005/8/layout/hierarchy3"/>
    <dgm:cxn modelId="{318D13B8-EE3F-4F30-9FF2-80641157DD43}" type="presParOf" srcId="{01DC7537-23E0-40FA-8818-5BF87334EFE1}" destId="{422FD52D-1674-43CC-A455-79675DC876E6}" srcOrd="1" destOrd="0" presId="urn:microsoft.com/office/officeart/2005/8/layout/hierarchy3"/>
    <dgm:cxn modelId="{B7E95FE2-0C53-4B47-B02C-43246767F506}" type="presParOf" srcId="{422FD52D-1674-43CC-A455-79675DC876E6}" destId="{757B205E-8662-4D7F-BEDF-1339E86DD1F1}" srcOrd="0" destOrd="0" presId="urn:microsoft.com/office/officeart/2005/8/layout/hierarchy3"/>
    <dgm:cxn modelId="{0D32D3C2-3570-4C4D-BEF2-312FDE470D97}" type="presParOf" srcId="{422FD52D-1674-43CC-A455-79675DC876E6}" destId="{FF8671B7-CE57-4451-86AE-6CE2B968E1CC}" srcOrd="1" destOrd="0" presId="urn:microsoft.com/office/officeart/2005/8/layout/hierarchy3"/>
    <dgm:cxn modelId="{A2981362-2799-4C22-8568-1A72163C96D3}" type="presParOf" srcId="{4935BF02-4D48-4D4D-853F-D76B07C998F2}" destId="{5668B02F-0EA9-4435-BEF8-63CFCA9944BF}" srcOrd="2" destOrd="0" presId="urn:microsoft.com/office/officeart/2005/8/layout/hierarchy3"/>
    <dgm:cxn modelId="{A3CCA29B-8D0A-496D-98AD-8E7346BB9AE2}" type="presParOf" srcId="{5668B02F-0EA9-4435-BEF8-63CFCA9944BF}" destId="{02913239-2D56-42FA-AF60-8C337C5AEB4F}" srcOrd="0" destOrd="0" presId="urn:microsoft.com/office/officeart/2005/8/layout/hierarchy3"/>
    <dgm:cxn modelId="{ACB9E915-2A3B-4243-94A2-0FA40CF8DAAD}" type="presParOf" srcId="{02913239-2D56-42FA-AF60-8C337C5AEB4F}" destId="{E89483FE-5B52-4C59-A8A8-260122E1552E}" srcOrd="0" destOrd="0" presId="urn:microsoft.com/office/officeart/2005/8/layout/hierarchy3"/>
    <dgm:cxn modelId="{4208BBED-C7AB-4AF9-9A23-3CEFED7447E4}" type="presParOf" srcId="{02913239-2D56-42FA-AF60-8C337C5AEB4F}" destId="{915F617E-919A-4CD6-87B3-94FE3758EA28}" srcOrd="1" destOrd="0" presId="urn:microsoft.com/office/officeart/2005/8/layout/hierarchy3"/>
    <dgm:cxn modelId="{B032BEF6-7E5B-4527-AC2A-2B1A49AFACC9}" type="presParOf" srcId="{5668B02F-0EA9-4435-BEF8-63CFCA9944BF}" destId="{6E7FF145-FF87-48DB-9756-460CAFCC7CA7}" srcOrd="1" destOrd="0" presId="urn:microsoft.com/office/officeart/2005/8/layout/hierarchy3"/>
    <dgm:cxn modelId="{25494291-7424-45A5-9D1B-CFEA7306FFAA}" type="presParOf" srcId="{6E7FF145-FF87-48DB-9756-460CAFCC7CA7}" destId="{3E0D6A65-7248-4CE3-8807-1C32CF8F9C63}" srcOrd="0" destOrd="0" presId="urn:microsoft.com/office/officeart/2005/8/layout/hierarchy3"/>
    <dgm:cxn modelId="{4287A64B-ED03-45BC-BDD8-243B7A89EDF3}" type="presParOf" srcId="{6E7FF145-FF87-48DB-9756-460CAFCC7CA7}" destId="{F27512F3-19B1-4641-9D25-55DE761278AD}" srcOrd="1" destOrd="0" presId="urn:microsoft.com/office/officeart/2005/8/layout/hierarchy3"/>
    <dgm:cxn modelId="{B0014D9A-6A7A-45C4-AF4C-2658AACC8E7D}" type="presParOf" srcId="{4935BF02-4D48-4D4D-853F-D76B07C998F2}" destId="{AE7027D4-E54E-49A8-817A-53BF001143F1}" srcOrd="3" destOrd="0" presId="urn:microsoft.com/office/officeart/2005/8/layout/hierarchy3"/>
    <dgm:cxn modelId="{59B6ED12-75DC-43B0-A53C-F9056D1737F4}" type="presParOf" srcId="{AE7027D4-E54E-49A8-817A-53BF001143F1}" destId="{03694494-BAF7-47D8-859C-6BB5F3C696DD}" srcOrd="0" destOrd="0" presId="urn:microsoft.com/office/officeart/2005/8/layout/hierarchy3"/>
    <dgm:cxn modelId="{226F49BC-3028-48E9-A588-1B1870B1C0D0}" type="presParOf" srcId="{03694494-BAF7-47D8-859C-6BB5F3C696DD}" destId="{975EBF03-D096-49CB-A08A-C5944E1DF713}" srcOrd="0" destOrd="0" presId="urn:microsoft.com/office/officeart/2005/8/layout/hierarchy3"/>
    <dgm:cxn modelId="{03C05110-C666-4FA7-9A8F-FF92188B8C6D}" type="presParOf" srcId="{03694494-BAF7-47D8-859C-6BB5F3C696DD}" destId="{6BE43329-8614-4881-9A0F-53F52223208B}" srcOrd="1" destOrd="0" presId="urn:microsoft.com/office/officeart/2005/8/layout/hierarchy3"/>
    <dgm:cxn modelId="{A7CB677D-F51D-4149-AE34-DD65EDB62944}" type="presParOf" srcId="{AE7027D4-E54E-49A8-817A-53BF001143F1}" destId="{72AF5D62-1FC4-4A98-8A4B-E9E0236D780A}" srcOrd="1" destOrd="0" presId="urn:microsoft.com/office/officeart/2005/8/layout/hierarchy3"/>
    <dgm:cxn modelId="{2F5D3D6A-3A0E-40AD-AAA2-26589E54D6B0}" type="presParOf" srcId="{72AF5D62-1FC4-4A98-8A4B-E9E0236D780A}" destId="{E8A9EF31-D161-4B09-A6B5-D5A2AD011722}" srcOrd="0" destOrd="0" presId="urn:microsoft.com/office/officeart/2005/8/layout/hierarchy3"/>
    <dgm:cxn modelId="{344C0EE3-6F7F-405E-92C6-72A6AC7695E3}" type="presParOf" srcId="{72AF5D62-1FC4-4A98-8A4B-E9E0236D780A}" destId="{206DC32E-E601-4249-8827-C183B8A3CBCA}" srcOrd="1" destOrd="0" presId="urn:microsoft.com/office/officeart/2005/8/layout/hierarchy3"/>
    <dgm:cxn modelId="{AB6495F9-2FBD-4D29-8AD3-50DBBEC8FD22}" type="presParOf" srcId="{72AF5D62-1FC4-4A98-8A4B-E9E0236D780A}" destId="{D8F33687-EAE7-4884-BF83-54E09D906046}" srcOrd="2" destOrd="0" presId="urn:microsoft.com/office/officeart/2005/8/layout/hierarchy3"/>
    <dgm:cxn modelId="{214B11C4-D987-4F22-8D2E-05EDE3E24241}" type="presParOf" srcId="{72AF5D62-1FC4-4A98-8A4B-E9E0236D780A}" destId="{0D3443D2-D1E6-48A4-B9E5-19B7D16CF2A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78890-D412-4398-BC7F-F5C485A5AEFD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DBFF6844-A446-4BA2-81AE-357B735C0FE8}">
      <dgm:prSet custT="1"/>
      <dgm:spPr/>
      <dgm:t>
        <a:bodyPr/>
        <a:lstStyle/>
        <a:p>
          <a:pPr algn="r" rtl="0"/>
          <a:r>
            <a:rPr lang="it-IT" sz="1400" b="0" dirty="0">
              <a:latin typeface="+mn-lt"/>
            </a:rPr>
            <a:t>il</a:t>
          </a:r>
          <a:r>
            <a:rPr lang="it-IT" sz="1800" b="0" dirty="0">
              <a:latin typeface="+mn-lt"/>
            </a:rPr>
            <a:t> </a:t>
          </a:r>
          <a:r>
            <a:rPr lang="it-IT" sz="1800" b="1" dirty="0">
              <a:latin typeface="+mn-lt"/>
            </a:rPr>
            <a:t>31,5%</a:t>
          </a:r>
          <a:r>
            <a:rPr lang="it-IT" sz="1400" b="0" dirty="0">
              <a:latin typeface="+mn-lt"/>
            </a:rPr>
            <a:t> di donne tra 16 e 70 anni è vittima di </a:t>
          </a:r>
          <a:r>
            <a:rPr lang="it-IT" sz="1600" b="1" dirty="0">
              <a:latin typeface="+mn-lt"/>
            </a:rPr>
            <a:t>violenza fisica o sessuale</a:t>
          </a:r>
        </a:p>
      </dgm:t>
    </dgm:pt>
    <dgm:pt modelId="{6165B20A-F41C-43EE-A6F7-7418667A2D28}" type="parTrans" cxnId="{F8912078-FF05-4123-81C5-3BADB6F256AB}">
      <dgm:prSet/>
      <dgm:spPr/>
      <dgm:t>
        <a:bodyPr/>
        <a:lstStyle/>
        <a:p>
          <a:endParaRPr lang="it-IT"/>
        </a:p>
      </dgm:t>
    </dgm:pt>
    <dgm:pt modelId="{6705DFA2-CDB3-42FF-8E3D-1C8D31208D78}" type="sibTrans" cxnId="{F8912078-FF05-4123-81C5-3BADB6F256AB}">
      <dgm:prSet/>
      <dgm:spPr/>
      <dgm:t>
        <a:bodyPr/>
        <a:lstStyle/>
        <a:p>
          <a:endParaRPr lang="it-IT"/>
        </a:p>
      </dgm:t>
    </dgm:pt>
    <dgm:pt modelId="{9C25B2A6-AEAC-4001-BB3E-9188B2C2330E}">
      <dgm:prSet custT="1"/>
      <dgm:spPr/>
      <dgm:t>
        <a:bodyPr/>
        <a:lstStyle/>
        <a:p>
          <a:pPr algn="l" rtl="0"/>
          <a:r>
            <a:rPr lang="it-IT" sz="1400" b="0" dirty="0">
              <a:latin typeface="+mn-lt"/>
            </a:rPr>
            <a:t>nel </a:t>
          </a:r>
          <a:r>
            <a:rPr lang="it-IT" sz="1800" b="1" dirty="0">
              <a:latin typeface="+mn-lt"/>
            </a:rPr>
            <a:t>96%</a:t>
          </a:r>
          <a:r>
            <a:rPr lang="it-IT" sz="1400" b="0" dirty="0">
              <a:latin typeface="+mn-lt"/>
            </a:rPr>
            <a:t> dei casi le </a:t>
          </a:r>
          <a:r>
            <a:rPr lang="it-IT" sz="1600" b="1" dirty="0">
              <a:latin typeface="+mn-lt"/>
            </a:rPr>
            <a:t>violenze non </a:t>
          </a:r>
          <a:r>
            <a:rPr lang="it-IT" sz="1400" b="0" dirty="0">
              <a:latin typeface="+mn-lt"/>
            </a:rPr>
            <a:t>vengono </a:t>
          </a:r>
          <a:r>
            <a:rPr lang="it-IT" sz="1800" b="1" dirty="0">
              <a:latin typeface="+mn-lt"/>
            </a:rPr>
            <a:t>denunciate</a:t>
          </a:r>
          <a:endParaRPr lang="it-IT" sz="1400" b="1" dirty="0">
            <a:latin typeface="+mn-lt"/>
          </a:endParaRPr>
        </a:p>
      </dgm:t>
    </dgm:pt>
    <dgm:pt modelId="{2CF9B0C1-9F7B-43FC-92E1-5EA67A556BD2}" type="parTrans" cxnId="{813E789E-0F3D-4BD0-9DEB-0F449C837030}">
      <dgm:prSet/>
      <dgm:spPr/>
      <dgm:t>
        <a:bodyPr/>
        <a:lstStyle/>
        <a:p>
          <a:endParaRPr lang="it-IT"/>
        </a:p>
      </dgm:t>
    </dgm:pt>
    <dgm:pt modelId="{7E5FF75F-12C9-46B2-A29F-16C2B8AD228E}" type="sibTrans" cxnId="{813E789E-0F3D-4BD0-9DEB-0F449C837030}">
      <dgm:prSet/>
      <dgm:spPr/>
      <dgm:t>
        <a:bodyPr/>
        <a:lstStyle/>
        <a:p>
          <a:endParaRPr lang="it-IT"/>
        </a:p>
      </dgm:t>
    </dgm:pt>
    <dgm:pt modelId="{DDEAE2FB-F000-451E-A0E4-99632B35B5E6}">
      <dgm:prSet custT="1"/>
      <dgm:spPr/>
      <dgm:t>
        <a:bodyPr/>
        <a:lstStyle/>
        <a:p>
          <a:pPr algn="r" rtl="0"/>
          <a:r>
            <a:rPr lang="it-IT" sz="1400" b="0" dirty="0">
              <a:latin typeface="+mn-lt"/>
            </a:rPr>
            <a:t>il </a:t>
          </a:r>
          <a:r>
            <a:rPr lang="it-IT" sz="1800" b="1" dirty="0">
              <a:latin typeface="+mn-lt"/>
            </a:rPr>
            <a:t>33%</a:t>
          </a:r>
          <a:r>
            <a:rPr lang="it-IT" sz="1400" b="1" dirty="0">
              <a:latin typeface="+mn-lt"/>
            </a:rPr>
            <a:t> </a:t>
          </a:r>
          <a:r>
            <a:rPr lang="it-IT" sz="1400" b="0" dirty="0">
              <a:latin typeface="+mn-lt"/>
            </a:rPr>
            <a:t>delle donne </a:t>
          </a:r>
          <a:r>
            <a:rPr lang="it-IT" sz="1800" b="1" dirty="0">
              <a:latin typeface="+mn-lt"/>
            </a:rPr>
            <a:t>non</a:t>
          </a:r>
          <a:r>
            <a:rPr lang="it-IT" sz="1400" b="0" dirty="0">
              <a:latin typeface="+mn-lt"/>
            </a:rPr>
            <a:t> ne </a:t>
          </a:r>
          <a:r>
            <a:rPr lang="it-IT" sz="1800" b="1" dirty="0">
              <a:latin typeface="+mn-lt"/>
            </a:rPr>
            <a:t>parla</a:t>
          </a:r>
          <a:r>
            <a:rPr lang="it-IT" sz="1400" b="0" dirty="0">
              <a:latin typeface="+mn-lt"/>
            </a:rPr>
            <a:t> con nessuno</a:t>
          </a:r>
          <a:endParaRPr lang="it-IT" sz="1400" dirty="0">
            <a:latin typeface="+mn-lt"/>
          </a:endParaRPr>
        </a:p>
      </dgm:t>
    </dgm:pt>
    <dgm:pt modelId="{3B5CCF02-0AE6-4683-BEDE-4797CCAA5093}" type="parTrans" cxnId="{A24DA6C7-9076-4D23-95C4-0E346834D737}">
      <dgm:prSet/>
      <dgm:spPr/>
      <dgm:t>
        <a:bodyPr/>
        <a:lstStyle/>
        <a:p>
          <a:endParaRPr lang="it-IT"/>
        </a:p>
      </dgm:t>
    </dgm:pt>
    <dgm:pt modelId="{8D7007B3-1165-49D0-9592-B9A3B839AFD1}" type="sibTrans" cxnId="{A24DA6C7-9076-4D23-95C4-0E346834D737}">
      <dgm:prSet/>
      <dgm:spPr/>
      <dgm:t>
        <a:bodyPr/>
        <a:lstStyle/>
        <a:p>
          <a:endParaRPr lang="it-IT"/>
        </a:p>
      </dgm:t>
    </dgm:pt>
    <dgm:pt modelId="{E9811BCA-7826-4120-B5E0-14C1953F56CC}" type="pres">
      <dgm:prSet presAssocID="{91878890-D412-4398-BC7F-F5C485A5AEF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2620C2F-96E4-44C7-B5DA-5FF5C4E9247A}" type="pres">
      <dgm:prSet presAssocID="{DBFF6844-A446-4BA2-81AE-357B735C0FE8}" presName="Accent1" presStyleCnt="0"/>
      <dgm:spPr/>
    </dgm:pt>
    <dgm:pt modelId="{79EFC80A-7A11-429A-9992-5F111EA00408}" type="pres">
      <dgm:prSet presAssocID="{DBFF6844-A446-4BA2-81AE-357B735C0FE8}" presName="Accent" presStyleLbl="node1" presStyleIdx="0" presStyleCnt="3"/>
      <dgm:spPr/>
    </dgm:pt>
    <dgm:pt modelId="{AB5E5591-FCD9-4242-8534-A687D360CDD0}" type="pres">
      <dgm:prSet presAssocID="{DBFF6844-A446-4BA2-81AE-357B735C0FE8}" presName="Parent1" presStyleLbl="revTx" presStyleIdx="0" presStyleCnt="3" custScaleX="137504" custScaleY="191717" custLinFactNeighborX="7853" custLinFactNeighborY="-21819">
        <dgm:presLayoutVars>
          <dgm:chMax val="1"/>
          <dgm:chPref val="1"/>
          <dgm:bulletEnabled val="1"/>
        </dgm:presLayoutVars>
      </dgm:prSet>
      <dgm:spPr/>
    </dgm:pt>
    <dgm:pt modelId="{5FB0955E-F24C-4209-A510-F99C26CBD4B5}" type="pres">
      <dgm:prSet presAssocID="{9C25B2A6-AEAC-4001-BB3E-9188B2C2330E}" presName="Accent2" presStyleCnt="0"/>
      <dgm:spPr/>
    </dgm:pt>
    <dgm:pt modelId="{6F3973E5-BAD5-473E-88B3-3632F568B4EC}" type="pres">
      <dgm:prSet presAssocID="{9C25B2A6-AEAC-4001-BB3E-9188B2C2330E}" presName="Accent" presStyleLbl="node1" presStyleIdx="1" presStyleCnt="3"/>
      <dgm:spPr/>
    </dgm:pt>
    <dgm:pt modelId="{3CE55DB6-9241-461E-8323-8CB79E870BB7}" type="pres">
      <dgm:prSet presAssocID="{9C25B2A6-AEAC-4001-BB3E-9188B2C2330E}" presName="Parent2" presStyleLbl="revTx" presStyleIdx="1" presStyleCnt="3" custScaleX="123258" custScaleY="187115" custLinFactNeighborX="-3883" custLinFactNeighborY="-21391">
        <dgm:presLayoutVars>
          <dgm:chMax val="1"/>
          <dgm:chPref val="1"/>
          <dgm:bulletEnabled val="1"/>
        </dgm:presLayoutVars>
      </dgm:prSet>
      <dgm:spPr/>
    </dgm:pt>
    <dgm:pt modelId="{20A1439C-AAB4-4B3B-BD09-0C5141C1E4E1}" type="pres">
      <dgm:prSet presAssocID="{DDEAE2FB-F000-451E-A0E4-99632B35B5E6}" presName="Accent3" presStyleCnt="0"/>
      <dgm:spPr/>
    </dgm:pt>
    <dgm:pt modelId="{9B25A5F5-E29E-4415-8239-83CFDC3DB1B3}" type="pres">
      <dgm:prSet presAssocID="{DDEAE2FB-F000-451E-A0E4-99632B35B5E6}" presName="Accent" presStyleLbl="node1" presStyleIdx="2" presStyleCnt="3"/>
      <dgm:spPr/>
    </dgm:pt>
    <dgm:pt modelId="{7ADA9949-174F-486B-A186-31372B88A160}" type="pres">
      <dgm:prSet presAssocID="{DDEAE2FB-F000-451E-A0E4-99632B35B5E6}" presName="Parent3" presStyleLbl="revTx" presStyleIdx="2" presStyleCnt="3" custScaleX="122565" custScaleY="162626" custLinFactNeighborX="5446" custLinFactNeighborY="-3006">
        <dgm:presLayoutVars>
          <dgm:chMax val="1"/>
          <dgm:chPref val="1"/>
          <dgm:bulletEnabled val="1"/>
        </dgm:presLayoutVars>
      </dgm:prSet>
      <dgm:spPr/>
    </dgm:pt>
  </dgm:ptLst>
  <dgm:cxnLst>
    <dgm:cxn modelId="{9513FC10-F7BA-486A-BF3A-1D1AD193C61C}" type="presOf" srcId="{DDEAE2FB-F000-451E-A0E4-99632B35B5E6}" destId="{7ADA9949-174F-486B-A186-31372B88A160}" srcOrd="0" destOrd="0" presId="urn:microsoft.com/office/officeart/2009/layout/CircleArrowProcess"/>
    <dgm:cxn modelId="{9403DC47-2A25-41E1-B464-0202C6220786}" type="presOf" srcId="{DBFF6844-A446-4BA2-81AE-357B735C0FE8}" destId="{AB5E5591-FCD9-4242-8534-A687D360CDD0}" srcOrd="0" destOrd="0" presId="urn:microsoft.com/office/officeart/2009/layout/CircleArrowProcess"/>
    <dgm:cxn modelId="{F8912078-FF05-4123-81C5-3BADB6F256AB}" srcId="{91878890-D412-4398-BC7F-F5C485A5AEFD}" destId="{DBFF6844-A446-4BA2-81AE-357B735C0FE8}" srcOrd="0" destOrd="0" parTransId="{6165B20A-F41C-43EE-A6F7-7418667A2D28}" sibTransId="{6705DFA2-CDB3-42FF-8E3D-1C8D31208D78}"/>
    <dgm:cxn modelId="{813E789E-0F3D-4BD0-9DEB-0F449C837030}" srcId="{91878890-D412-4398-BC7F-F5C485A5AEFD}" destId="{9C25B2A6-AEAC-4001-BB3E-9188B2C2330E}" srcOrd="1" destOrd="0" parTransId="{2CF9B0C1-9F7B-43FC-92E1-5EA67A556BD2}" sibTransId="{7E5FF75F-12C9-46B2-A29F-16C2B8AD228E}"/>
    <dgm:cxn modelId="{A24DA6C7-9076-4D23-95C4-0E346834D737}" srcId="{91878890-D412-4398-BC7F-F5C485A5AEFD}" destId="{DDEAE2FB-F000-451E-A0E4-99632B35B5E6}" srcOrd="2" destOrd="0" parTransId="{3B5CCF02-0AE6-4683-BEDE-4797CCAA5093}" sibTransId="{8D7007B3-1165-49D0-9592-B9A3B839AFD1}"/>
    <dgm:cxn modelId="{156929E1-D9B1-4A5C-B026-80BA7E6906E9}" type="presOf" srcId="{91878890-D412-4398-BC7F-F5C485A5AEFD}" destId="{E9811BCA-7826-4120-B5E0-14C1953F56CC}" srcOrd="0" destOrd="0" presId="urn:microsoft.com/office/officeart/2009/layout/CircleArrowProcess"/>
    <dgm:cxn modelId="{7F9CEDFD-3080-417C-A3EF-3CBBAF4DD84E}" type="presOf" srcId="{9C25B2A6-AEAC-4001-BB3E-9188B2C2330E}" destId="{3CE55DB6-9241-461E-8323-8CB79E870BB7}" srcOrd="0" destOrd="0" presId="urn:microsoft.com/office/officeart/2009/layout/CircleArrowProcess"/>
    <dgm:cxn modelId="{15D36A97-C012-45AC-84E7-3D2E5F3C7C5A}" type="presParOf" srcId="{E9811BCA-7826-4120-B5E0-14C1953F56CC}" destId="{92620C2F-96E4-44C7-B5DA-5FF5C4E9247A}" srcOrd="0" destOrd="0" presId="urn:microsoft.com/office/officeart/2009/layout/CircleArrowProcess"/>
    <dgm:cxn modelId="{CF63D195-E52E-4E7E-A989-72C0E16EBE3F}" type="presParOf" srcId="{92620C2F-96E4-44C7-B5DA-5FF5C4E9247A}" destId="{79EFC80A-7A11-429A-9992-5F111EA00408}" srcOrd="0" destOrd="0" presId="urn:microsoft.com/office/officeart/2009/layout/CircleArrowProcess"/>
    <dgm:cxn modelId="{B1BA1643-70AB-4254-83A8-FB1078A95366}" type="presParOf" srcId="{E9811BCA-7826-4120-B5E0-14C1953F56CC}" destId="{AB5E5591-FCD9-4242-8534-A687D360CDD0}" srcOrd="1" destOrd="0" presId="urn:microsoft.com/office/officeart/2009/layout/CircleArrowProcess"/>
    <dgm:cxn modelId="{39B3D914-131D-4669-8CB7-F3083775B340}" type="presParOf" srcId="{E9811BCA-7826-4120-B5E0-14C1953F56CC}" destId="{5FB0955E-F24C-4209-A510-F99C26CBD4B5}" srcOrd="2" destOrd="0" presId="urn:microsoft.com/office/officeart/2009/layout/CircleArrowProcess"/>
    <dgm:cxn modelId="{F4283A4A-CBB7-4B62-9D1D-3798E6F113D1}" type="presParOf" srcId="{5FB0955E-F24C-4209-A510-F99C26CBD4B5}" destId="{6F3973E5-BAD5-473E-88B3-3632F568B4EC}" srcOrd="0" destOrd="0" presId="urn:microsoft.com/office/officeart/2009/layout/CircleArrowProcess"/>
    <dgm:cxn modelId="{DAB5CF21-7983-4E3F-9EEC-DAC878C05555}" type="presParOf" srcId="{E9811BCA-7826-4120-B5E0-14C1953F56CC}" destId="{3CE55DB6-9241-461E-8323-8CB79E870BB7}" srcOrd="3" destOrd="0" presId="urn:microsoft.com/office/officeart/2009/layout/CircleArrowProcess"/>
    <dgm:cxn modelId="{9542F284-D0AC-441E-BA82-4CEA9468EB5E}" type="presParOf" srcId="{E9811BCA-7826-4120-B5E0-14C1953F56CC}" destId="{20A1439C-AAB4-4B3B-BD09-0C5141C1E4E1}" srcOrd="4" destOrd="0" presId="urn:microsoft.com/office/officeart/2009/layout/CircleArrowProcess"/>
    <dgm:cxn modelId="{0D7EF1C2-5187-4278-9AA4-E611586D75AA}" type="presParOf" srcId="{20A1439C-AAB4-4B3B-BD09-0C5141C1E4E1}" destId="{9B25A5F5-E29E-4415-8239-83CFDC3DB1B3}" srcOrd="0" destOrd="0" presId="urn:microsoft.com/office/officeart/2009/layout/CircleArrowProcess"/>
    <dgm:cxn modelId="{1800B2CC-F04A-4037-9CE5-08AD8E94E75F}" type="presParOf" srcId="{E9811BCA-7826-4120-B5E0-14C1953F56CC}" destId="{7ADA9949-174F-486B-A186-31372B88A16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1FE56-820E-40F2-A22D-131D7C1A8988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5F66ABC8-F8FD-4AF9-B326-C64B2C2FEFFE}">
      <dgm:prSet custT="1"/>
      <dgm:spPr/>
      <dgm:t>
        <a:bodyPr/>
        <a:lstStyle/>
        <a:p>
          <a:pPr rtl="0"/>
          <a:r>
            <a:rPr lang="it-IT" sz="1600" b="0" dirty="0">
              <a:solidFill>
                <a:schemeClr val="tx1"/>
              </a:solidFill>
              <a:latin typeface="+mn-lt"/>
            </a:rPr>
            <a:t>I </a:t>
          </a:r>
          <a:r>
            <a:rPr lang="it-IT" sz="1800" b="1" dirty="0">
              <a:solidFill>
                <a:schemeClr val="tx1"/>
              </a:solidFill>
              <a:latin typeface="+mn-lt"/>
            </a:rPr>
            <a:t>partner</a:t>
          </a:r>
          <a:r>
            <a:rPr lang="it-IT" sz="1600" b="0" dirty="0">
              <a:solidFill>
                <a:schemeClr val="tx1"/>
              </a:solidFill>
              <a:latin typeface="+mn-lt"/>
            </a:rPr>
            <a:t> attuali o </a:t>
          </a:r>
          <a:r>
            <a:rPr lang="it-IT" sz="1800" b="1" dirty="0">
              <a:solidFill>
                <a:schemeClr val="tx1"/>
              </a:solidFill>
              <a:latin typeface="+mn-lt"/>
            </a:rPr>
            <a:t>ex-partner</a:t>
          </a:r>
          <a:r>
            <a:rPr lang="it-IT" sz="1600" b="0" dirty="0">
              <a:solidFill>
                <a:schemeClr val="tx1"/>
              </a:solidFill>
              <a:latin typeface="+mn-lt"/>
            </a:rPr>
            <a:t> commettono le </a:t>
          </a:r>
          <a:r>
            <a:rPr lang="it-IT" sz="1800" b="1" dirty="0">
              <a:solidFill>
                <a:schemeClr val="tx1"/>
              </a:solidFill>
              <a:latin typeface="+mn-lt"/>
            </a:rPr>
            <a:t>violenze più gravi </a:t>
          </a:r>
          <a:endParaRPr lang="it-IT" sz="1600" b="1" dirty="0">
            <a:solidFill>
              <a:schemeClr val="tx1"/>
            </a:solidFill>
            <a:latin typeface="+mn-lt"/>
          </a:endParaRPr>
        </a:p>
      </dgm:t>
    </dgm:pt>
    <dgm:pt modelId="{A2461BB0-CE97-4C91-B5AA-06DC39F84FB4}" type="parTrans" cxnId="{1E2B249E-338D-419D-ABAD-EE40A68185B8}">
      <dgm:prSet/>
      <dgm:spPr/>
      <dgm:t>
        <a:bodyPr/>
        <a:lstStyle/>
        <a:p>
          <a:endParaRPr lang="it-IT"/>
        </a:p>
      </dgm:t>
    </dgm:pt>
    <dgm:pt modelId="{14E82276-5134-429B-9091-F88B630FD22D}" type="sibTrans" cxnId="{1E2B249E-338D-419D-ABAD-EE40A68185B8}">
      <dgm:prSet/>
      <dgm:spPr/>
      <dgm:t>
        <a:bodyPr/>
        <a:lstStyle/>
        <a:p>
          <a:endParaRPr lang="it-IT"/>
        </a:p>
      </dgm:t>
    </dgm:pt>
    <dgm:pt modelId="{EF50ADA4-8D42-4AF9-A778-141136033789}">
      <dgm:prSet custT="1"/>
      <dgm:spPr/>
      <dgm:t>
        <a:bodyPr/>
        <a:lstStyle/>
        <a:p>
          <a:pPr rtl="0"/>
          <a:r>
            <a:rPr lang="it-IT" sz="1600" b="0" dirty="0">
              <a:solidFill>
                <a:schemeClr val="tx1"/>
              </a:solidFill>
              <a:latin typeface="+mn-lt"/>
            </a:rPr>
            <a:t>Il </a:t>
          </a:r>
          <a:r>
            <a:rPr lang="it-IT" sz="1800" b="1" dirty="0">
              <a:solidFill>
                <a:schemeClr val="tx1"/>
              </a:solidFill>
              <a:latin typeface="+mn-lt"/>
            </a:rPr>
            <a:t>62,7%</a:t>
          </a:r>
          <a:r>
            <a:rPr lang="it-IT" sz="1600" b="0" dirty="0">
              <a:solidFill>
                <a:schemeClr val="tx1"/>
              </a:solidFill>
              <a:latin typeface="+mn-lt"/>
            </a:rPr>
            <a:t> degli </a:t>
          </a:r>
          <a:r>
            <a:rPr lang="it-IT" sz="1800" b="1" dirty="0">
              <a:solidFill>
                <a:schemeClr val="tx1"/>
              </a:solidFill>
              <a:latin typeface="+mn-lt"/>
            </a:rPr>
            <a:t>stupri</a:t>
          </a:r>
          <a:r>
            <a:rPr lang="it-IT" sz="1600" b="0" dirty="0">
              <a:solidFill>
                <a:schemeClr val="tx1"/>
              </a:solidFill>
              <a:latin typeface="+mn-lt"/>
            </a:rPr>
            <a:t> è commesso da un </a:t>
          </a:r>
          <a:r>
            <a:rPr lang="it-IT" sz="1800" b="1" dirty="0">
              <a:solidFill>
                <a:schemeClr val="tx1"/>
              </a:solidFill>
              <a:latin typeface="+mn-lt"/>
            </a:rPr>
            <a:t>partner</a:t>
          </a:r>
          <a:r>
            <a:rPr lang="it-IT" sz="1600" b="0" dirty="0">
              <a:solidFill>
                <a:schemeClr val="tx1"/>
              </a:solidFill>
              <a:latin typeface="+mn-lt"/>
            </a:rPr>
            <a:t> attuale o precedente </a:t>
          </a:r>
          <a:endParaRPr lang="it-IT" sz="1600" dirty="0">
            <a:solidFill>
              <a:schemeClr val="tx1"/>
            </a:solidFill>
            <a:latin typeface="+mn-lt"/>
          </a:endParaRPr>
        </a:p>
      </dgm:t>
    </dgm:pt>
    <dgm:pt modelId="{2972DD06-BA1D-4226-82BB-FB7794E06ECD}" type="parTrans" cxnId="{9F0F3BD9-08BD-419A-9C87-5F5B37ABCC12}">
      <dgm:prSet/>
      <dgm:spPr/>
      <dgm:t>
        <a:bodyPr/>
        <a:lstStyle/>
        <a:p>
          <a:endParaRPr lang="it-IT"/>
        </a:p>
      </dgm:t>
    </dgm:pt>
    <dgm:pt modelId="{2C42966A-E3E3-4F1A-8A00-A9176A28DB21}" type="sibTrans" cxnId="{9F0F3BD9-08BD-419A-9C87-5F5B37ABCC12}">
      <dgm:prSet/>
      <dgm:spPr/>
      <dgm:t>
        <a:bodyPr/>
        <a:lstStyle/>
        <a:p>
          <a:endParaRPr lang="it-IT"/>
        </a:p>
      </dgm:t>
    </dgm:pt>
    <dgm:pt modelId="{3DC2257E-087F-4C85-B49D-14A394C19343}">
      <dgm:prSet custT="1"/>
      <dgm:spPr/>
      <dgm:t>
        <a:bodyPr/>
        <a:lstStyle/>
        <a:p>
          <a:pPr rtl="0"/>
          <a:r>
            <a:rPr lang="it-IT" sz="1600" b="0" dirty="0">
              <a:solidFill>
                <a:schemeClr val="tx1"/>
              </a:solidFill>
              <a:latin typeface="+mn-lt"/>
            </a:rPr>
            <a:t>Gli </a:t>
          </a:r>
          <a:r>
            <a:rPr lang="it-IT" sz="1800" b="1" dirty="0">
              <a:solidFill>
                <a:schemeClr val="tx1"/>
              </a:solidFill>
              <a:latin typeface="+mn-lt"/>
            </a:rPr>
            <a:t>sconosciuti</a:t>
          </a:r>
          <a:r>
            <a:rPr lang="it-IT" sz="1600" b="0" dirty="0">
              <a:solidFill>
                <a:schemeClr val="tx1"/>
              </a:solidFill>
              <a:latin typeface="+mn-lt"/>
            </a:rPr>
            <a:t> </a:t>
          </a:r>
          <a:r>
            <a:rPr lang="it-IT" sz="1400" b="0" dirty="0">
              <a:solidFill>
                <a:schemeClr val="tx1"/>
              </a:solidFill>
              <a:latin typeface="+mn-lt"/>
            </a:rPr>
            <a:t>sono</a:t>
          </a:r>
          <a:r>
            <a:rPr lang="it-IT" sz="1600" b="0" dirty="0">
              <a:solidFill>
                <a:schemeClr val="tx1"/>
              </a:solidFill>
              <a:latin typeface="+mn-lt"/>
            </a:rPr>
            <a:t> nella maggior parte dei casi autori di </a:t>
          </a:r>
          <a:r>
            <a:rPr lang="it-IT" sz="1800" b="1" dirty="0">
              <a:solidFill>
                <a:schemeClr val="tx1"/>
              </a:solidFill>
              <a:latin typeface="+mn-lt"/>
            </a:rPr>
            <a:t>molestie sessuali </a:t>
          </a:r>
          <a:r>
            <a:rPr lang="it-IT" sz="1600" b="0" dirty="0">
              <a:solidFill>
                <a:schemeClr val="tx1"/>
              </a:solidFill>
              <a:latin typeface="+mn-lt"/>
            </a:rPr>
            <a:t>(76,8%)</a:t>
          </a:r>
          <a:r>
            <a:rPr lang="it-IT" sz="1600" b="1" dirty="0">
              <a:solidFill>
                <a:schemeClr val="tx1"/>
              </a:solidFill>
              <a:latin typeface="+mn-lt"/>
            </a:rPr>
            <a:t> </a:t>
          </a:r>
          <a:endParaRPr lang="it-IT" sz="1600" dirty="0">
            <a:solidFill>
              <a:schemeClr val="tx1"/>
            </a:solidFill>
            <a:latin typeface="+mn-lt"/>
          </a:endParaRPr>
        </a:p>
      </dgm:t>
    </dgm:pt>
    <dgm:pt modelId="{91EE82FD-2EAC-4EF0-81DA-D47C3A762533}" type="parTrans" cxnId="{E8542A4F-80DE-4111-A5BF-9FE30970B5C7}">
      <dgm:prSet/>
      <dgm:spPr/>
      <dgm:t>
        <a:bodyPr/>
        <a:lstStyle/>
        <a:p>
          <a:endParaRPr lang="it-IT"/>
        </a:p>
      </dgm:t>
    </dgm:pt>
    <dgm:pt modelId="{609A3461-E66C-4C75-B225-79D6A3B2F9FA}" type="sibTrans" cxnId="{E8542A4F-80DE-4111-A5BF-9FE30970B5C7}">
      <dgm:prSet/>
      <dgm:spPr/>
      <dgm:t>
        <a:bodyPr/>
        <a:lstStyle/>
        <a:p>
          <a:endParaRPr lang="it-IT"/>
        </a:p>
      </dgm:t>
    </dgm:pt>
    <dgm:pt modelId="{A959140D-ECC4-4EC4-BCDE-8BD17E62D7D2}" type="pres">
      <dgm:prSet presAssocID="{D551FE56-820E-40F2-A22D-131D7C1A8988}" presName="linearFlow" presStyleCnt="0">
        <dgm:presLayoutVars>
          <dgm:dir/>
          <dgm:resizeHandles val="exact"/>
        </dgm:presLayoutVars>
      </dgm:prSet>
      <dgm:spPr/>
    </dgm:pt>
    <dgm:pt modelId="{2991A159-9BDD-4FA3-9C7B-36555F4D0521}" type="pres">
      <dgm:prSet presAssocID="{5F66ABC8-F8FD-4AF9-B326-C64B2C2FEFFE}" presName="composite" presStyleCnt="0"/>
      <dgm:spPr/>
    </dgm:pt>
    <dgm:pt modelId="{AD90E7DE-EA44-429F-94E6-F083BAE5257E}" type="pres">
      <dgm:prSet presAssocID="{5F66ABC8-F8FD-4AF9-B326-C64B2C2FEFFE}" presName="imgShp" presStyleLbl="fgImgPlace1" presStyleIdx="0" presStyleCnt="3" custScaleX="59965" custScaleY="59965"/>
      <dgm:spPr/>
    </dgm:pt>
    <dgm:pt modelId="{8D7CBD5B-17E6-47C9-B396-12AC9120783C}" type="pres">
      <dgm:prSet presAssocID="{5F66ABC8-F8FD-4AF9-B326-C64B2C2FEFFE}" presName="txShp" presStyleLbl="node1" presStyleIdx="0" presStyleCnt="3" custScaleX="112817" custScaleY="91681">
        <dgm:presLayoutVars>
          <dgm:bulletEnabled val="1"/>
        </dgm:presLayoutVars>
      </dgm:prSet>
      <dgm:spPr/>
    </dgm:pt>
    <dgm:pt modelId="{B4017C56-4E1D-44A2-959A-F658394FD9DA}" type="pres">
      <dgm:prSet presAssocID="{14E82276-5134-429B-9091-F88B630FD22D}" presName="spacing" presStyleCnt="0"/>
      <dgm:spPr/>
    </dgm:pt>
    <dgm:pt modelId="{8F2F7A60-7C73-41E3-8591-703C068DB6D4}" type="pres">
      <dgm:prSet presAssocID="{EF50ADA4-8D42-4AF9-A778-141136033789}" presName="composite" presStyleCnt="0"/>
      <dgm:spPr/>
    </dgm:pt>
    <dgm:pt modelId="{F97EF464-90A6-480D-B7F1-059B82CC6EBB}" type="pres">
      <dgm:prSet presAssocID="{EF50ADA4-8D42-4AF9-A778-141136033789}" presName="imgShp" presStyleLbl="fgImgPlace1" presStyleIdx="1" presStyleCnt="3" custScaleX="59965" custScaleY="59965"/>
      <dgm:spPr/>
    </dgm:pt>
    <dgm:pt modelId="{A95545DF-AC78-4C00-A3FB-72B83EAFD05E}" type="pres">
      <dgm:prSet presAssocID="{EF50ADA4-8D42-4AF9-A778-141136033789}" presName="txShp" presStyleLbl="node1" presStyleIdx="1" presStyleCnt="3" custScaleX="112817" custScaleY="88748">
        <dgm:presLayoutVars>
          <dgm:bulletEnabled val="1"/>
        </dgm:presLayoutVars>
      </dgm:prSet>
      <dgm:spPr/>
    </dgm:pt>
    <dgm:pt modelId="{E43296CF-3966-43A7-9C92-506F4FD2EAC5}" type="pres">
      <dgm:prSet presAssocID="{2C42966A-E3E3-4F1A-8A00-A9176A28DB21}" presName="spacing" presStyleCnt="0"/>
      <dgm:spPr/>
    </dgm:pt>
    <dgm:pt modelId="{84E6AB61-8491-448D-8507-4FDABDF3FD64}" type="pres">
      <dgm:prSet presAssocID="{3DC2257E-087F-4C85-B49D-14A394C19343}" presName="composite" presStyleCnt="0"/>
      <dgm:spPr/>
    </dgm:pt>
    <dgm:pt modelId="{9B1D15CA-CEFA-4C25-8D6D-B86E191010C7}" type="pres">
      <dgm:prSet presAssocID="{3DC2257E-087F-4C85-B49D-14A394C19343}" presName="imgShp" presStyleLbl="fgImgPlace1" presStyleIdx="2" presStyleCnt="3" custScaleX="59965" custScaleY="59965"/>
      <dgm:spPr/>
    </dgm:pt>
    <dgm:pt modelId="{AF2F7DC5-3242-4AA4-9BF1-D19E474EDD81}" type="pres">
      <dgm:prSet presAssocID="{3DC2257E-087F-4C85-B49D-14A394C19343}" presName="txShp" presStyleLbl="node1" presStyleIdx="2" presStyleCnt="3" custScaleX="112817" custScaleY="84810">
        <dgm:presLayoutVars>
          <dgm:bulletEnabled val="1"/>
        </dgm:presLayoutVars>
      </dgm:prSet>
      <dgm:spPr/>
    </dgm:pt>
  </dgm:ptLst>
  <dgm:cxnLst>
    <dgm:cxn modelId="{F2DE7F31-3B07-4CA6-9DB4-D28575D13E0E}" type="presOf" srcId="{3DC2257E-087F-4C85-B49D-14A394C19343}" destId="{AF2F7DC5-3242-4AA4-9BF1-D19E474EDD81}" srcOrd="0" destOrd="0" presId="urn:microsoft.com/office/officeart/2005/8/layout/vList3"/>
    <dgm:cxn modelId="{E8542A4F-80DE-4111-A5BF-9FE30970B5C7}" srcId="{D551FE56-820E-40F2-A22D-131D7C1A8988}" destId="{3DC2257E-087F-4C85-B49D-14A394C19343}" srcOrd="2" destOrd="0" parTransId="{91EE82FD-2EAC-4EF0-81DA-D47C3A762533}" sibTransId="{609A3461-E66C-4C75-B225-79D6A3B2F9FA}"/>
    <dgm:cxn modelId="{1E2B249E-338D-419D-ABAD-EE40A68185B8}" srcId="{D551FE56-820E-40F2-A22D-131D7C1A8988}" destId="{5F66ABC8-F8FD-4AF9-B326-C64B2C2FEFFE}" srcOrd="0" destOrd="0" parTransId="{A2461BB0-CE97-4C91-B5AA-06DC39F84FB4}" sibTransId="{14E82276-5134-429B-9091-F88B630FD22D}"/>
    <dgm:cxn modelId="{A4210BB6-01EE-4549-8B6A-180D5D18A263}" type="presOf" srcId="{D551FE56-820E-40F2-A22D-131D7C1A8988}" destId="{A959140D-ECC4-4EC4-BCDE-8BD17E62D7D2}" srcOrd="0" destOrd="0" presId="urn:microsoft.com/office/officeart/2005/8/layout/vList3"/>
    <dgm:cxn modelId="{4BFDA3D6-20B4-4053-9F0E-BB3A9531E913}" type="presOf" srcId="{5F66ABC8-F8FD-4AF9-B326-C64B2C2FEFFE}" destId="{8D7CBD5B-17E6-47C9-B396-12AC9120783C}" srcOrd="0" destOrd="0" presId="urn:microsoft.com/office/officeart/2005/8/layout/vList3"/>
    <dgm:cxn modelId="{3C2DB8D7-6EB3-4098-B363-0F7B9367DBB1}" type="presOf" srcId="{EF50ADA4-8D42-4AF9-A778-141136033789}" destId="{A95545DF-AC78-4C00-A3FB-72B83EAFD05E}" srcOrd="0" destOrd="0" presId="urn:microsoft.com/office/officeart/2005/8/layout/vList3"/>
    <dgm:cxn modelId="{9F0F3BD9-08BD-419A-9C87-5F5B37ABCC12}" srcId="{D551FE56-820E-40F2-A22D-131D7C1A8988}" destId="{EF50ADA4-8D42-4AF9-A778-141136033789}" srcOrd="1" destOrd="0" parTransId="{2972DD06-BA1D-4226-82BB-FB7794E06ECD}" sibTransId="{2C42966A-E3E3-4F1A-8A00-A9176A28DB21}"/>
    <dgm:cxn modelId="{CC1BD257-EEE6-4650-9A38-C3A5AD628DD1}" type="presParOf" srcId="{A959140D-ECC4-4EC4-BCDE-8BD17E62D7D2}" destId="{2991A159-9BDD-4FA3-9C7B-36555F4D0521}" srcOrd="0" destOrd="0" presId="urn:microsoft.com/office/officeart/2005/8/layout/vList3"/>
    <dgm:cxn modelId="{1353F73D-967A-448C-B900-48BA39798D36}" type="presParOf" srcId="{2991A159-9BDD-4FA3-9C7B-36555F4D0521}" destId="{AD90E7DE-EA44-429F-94E6-F083BAE5257E}" srcOrd="0" destOrd="0" presId="urn:microsoft.com/office/officeart/2005/8/layout/vList3"/>
    <dgm:cxn modelId="{9AEA8B55-B657-43DD-8720-E5C33B87C8F5}" type="presParOf" srcId="{2991A159-9BDD-4FA3-9C7B-36555F4D0521}" destId="{8D7CBD5B-17E6-47C9-B396-12AC9120783C}" srcOrd="1" destOrd="0" presId="urn:microsoft.com/office/officeart/2005/8/layout/vList3"/>
    <dgm:cxn modelId="{DA8E8DDE-3818-4491-B523-5D6434AA858E}" type="presParOf" srcId="{A959140D-ECC4-4EC4-BCDE-8BD17E62D7D2}" destId="{B4017C56-4E1D-44A2-959A-F658394FD9DA}" srcOrd="1" destOrd="0" presId="urn:microsoft.com/office/officeart/2005/8/layout/vList3"/>
    <dgm:cxn modelId="{FBE7E460-E0C6-4B56-AE05-E49AA2116075}" type="presParOf" srcId="{A959140D-ECC4-4EC4-BCDE-8BD17E62D7D2}" destId="{8F2F7A60-7C73-41E3-8591-703C068DB6D4}" srcOrd="2" destOrd="0" presId="urn:microsoft.com/office/officeart/2005/8/layout/vList3"/>
    <dgm:cxn modelId="{49395F88-0D8D-4D6F-A833-C642931363E8}" type="presParOf" srcId="{8F2F7A60-7C73-41E3-8591-703C068DB6D4}" destId="{F97EF464-90A6-480D-B7F1-059B82CC6EBB}" srcOrd="0" destOrd="0" presId="urn:microsoft.com/office/officeart/2005/8/layout/vList3"/>
    <dgm:cxn modelId="{07148DD6-8D1B-43EF-BD52-007276918823}" type="presParOf" srcId="{8F2F7A60-7C73-41E3-8591-703C068DB6D4}" destId="{A95545DF-AC78-4C00-A3FB-72B83EAFD05E}" srcOrd="1" destOrd="0" presId="urn:microsoft.com/office/officeart/2005/8/layout/vList3"/>
    <dgm:cxn modelId="{BB8721D0-FDA5-4495-A51F-59A9AC7F041D}" type="presParOf" srcId="{A959140D-ECC4-4EC4-BCDE-8BD17E62D7D2}" destId="{E43296CF-3966-43A7-9C92-506F4FD2EAC5}" srcOrd="3" destOrd="0" presId="urn:microsoft.com/office/officeart/2005/8/layout/vList3"/>
    <dgm:cxn modelId="{D977587F-D727-45D0-BB85-90EA5BA5AD09}" type="presParOf" srcId="{A959140D-ECC4-4EC4-BCDE-8BD17E62D7D2}" destId="{84E6AB61-8491-448D-8507-4FDABDF3FD64}" srcOrd="4" destOrd="0" presId="urn:microsoft.com/office/officeart/2005/8/layout/vList3"/>
    <dgm:cxn modelId="{5BBEAF6E-FE21-4BFA-91D5-497186B5684B}" type="presParOf" srcId="{84E6AB61-8491-448D-8507-4FDABDF3FD64}" destId="{9B1D15CA-CEFA-4C25-8D6D-B86E191010C7}" srcOrd="0" destOrd="0" presId="urn:microsoft.com/office/officeart/2005/8/layout/vList3"/>
    <dgm:cxn modelId="{BEE057D4-F13D-4AA9-B7FB-C44B6420D213}" type="presParOf" srcId="{84E6AB61-8491-448D-8507-4FDABDF3FD64}" destId="{AF2F7DC5-3242-4AA4-9BF1-D19E474EDD8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73BBA7-C25B-4078-A653-795BC1EA222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2FBE452-1F15-43F7-B7F3-70652CE79B62}">
      <dgm:prSet phldrT="[Testo]" custT="1"/>
      <dgm:spPr/>
      <dgm:t>
        <a:bodyPr/>
        <a:lstStyle/>
        <a:p>
          <a:r>
            <a:rPr lang="it-IT" sz="1800" dirty="0">
              <a:solidFill>
                <a:srgbClr val="B2197A"/>
              </a:solidFill>
            </a:rPr>
            <a:t>superi la frammentarietà e la parzialità</a:t>
          </a:r>
          <a:r>
            <a:rPr lang="it-IT" sz="1800" dirty="0">
              <a:solidFill>
                <a:srgbClr val="000000"/>
              </a:solidFill>
            </a:rPr>
            <a:t> delle informazioni raccolte dai vari soggetti</a:t>
          </a:r>
          <a:endParaRPr lang="it-IT" sz="1800" dirty="0"/>
        </a:p>
      </dgm:t>
    </dgm:pt>
    <dgm:pt modelId="{E54147A3-E3C8-4A7B-ACCD-9D17BB3A2DE2}" type="parTrans" cxnId="{FD38A42B-D32F-4B1A-8387-79EF1C9ACD55}">
      <dgm:prSet/>
      <dgm:spPr/>
      <dgm:t>
        <a:bodyPr/>
        <a:lstStyle/>
        <a:p>
          <a:endParaRPr lang="it-IT"/>
        </a:p>
      </dgm:t>
    </dgm:pt>
    <dgm:pt modelId="{AF15FA23-D568-4546-980C-63ADBDB6CD75}" type="sibTrans" cxnId="{FD38A42B-D32F-4B1A-8387-79EF1C9ACD55}">
      <dgm:prSet/>
      <dgm:spPr/>
      <dgm:t>
        <a:bodyPr/>
        <a:lstStyle/>
        <a:p>
          <a:endParaRPr lang="it-IT"/>
        </a:p>
      </dgm:t>
    </dgm:pt>
    <dgm:pt modelId="{300CA596-C3C2-4881-A41D-2A5F64317CB3}">
      <dgm:prSet phldrT="[Testo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it-IT" sz="1800" dirty="0">
              <a:solidFill>
                <a:srgbClr val="B2197A"/>
              </a:solidFill>
            </a:rPr>
            <a:t>generi flussi strutturati di dati completi, disaggregati e standardizzati </a:t>
          </a:r>
          <a:r>
            <a:rPr lang="it-IT" sz="1800" dirty="0">
              <a:solidFill>
                <a:schemeClr val="tx1"/>
              </a:solidFill>
            </a:rPr>
            <a:t>per</a:t>
          </a:r>
          <a:r>
            <a:rPr lang="it-IT" sz="1800" dirty="0">
              <a:solidFill>
                <a:srgbClr val="B2197A"/>
              </a:solidFill>
            </a:rPr>
            <a:t> </a:t>
          </a:r>
          <a:r>
            <a:rPr lang="it-IT" sz="1800" dirty="0">
              <a:solidFill>
                <a:srgbClr val="000000"/>
              </a:solidFill>
            </a:rPr>
            <a:t>tutti gli attori istituzionali, politici e sociali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it-IT" sz="1600" dirty="0">
              <a:solidFill>
                <a:srgbClr val="000000"/>
              </a:solidFill>
              <a:latin typeface="+mn-lt"/>
            </a:rPr>
            <a:t>(disaggregati per le diverse condizioni, in particolare per presenza di </a:t>
          </a:r>
          <a:r>
            <a:rPr lang="it-IT" sz="1600" dirty="0">
              <a:solidFill>
                <a:srgbClr val="B2197A"/>
              </a:solidFill>
              <a:latin typeface="+mn-lt"/>
            </a:rPr>
            <a:t>disabilità</a:t>
          </a:r>
          <a:r>
            <a:rPr lang="it-IT" sz="1600" dirty="0">
              <a:solidFill>
                <a:srgbClr val="000000"/>
              </a:solidFill>
              <a:latin typeface="+mn-lt"/>
            </a:rPr>
            <a:t>).</a:t>
          </a:r>
          <a:endParaRPr lang="it-IT" sz="1600" dirty="0"/>
        </a:p>
      </dgm:t>
    </dgm:pt>
    <dgm:pt modelId="{3521A12B-9F37-4EDB-831D-884C03FE303A}" type="parTrans" cxnId="{1A47AE0D-88D5-4E60-81E7-D538B9F5378C}">
      <dgm:prSet/>
      <dgm:spPr/>
      <dgm:t>
        <a:bodyPr/>
        <a:lstStyle/>
        <a:p>
          <a:endParaRPr lang="it-IT"/>
        </a:p>
      </dgm:t>
    </dgm:pt>
    <dgm:pt modelId="{470AB7BE-80DE-448C-9FB1-2463A3CF1E37}" type="sibTrans" cxnId="{1A47AE0D-88D5-4E60-81E7-D538B9F5378C}">
      <dgm:prSet/>
      <dgm:spPr/>
      <dgm:t>
        <a:bodyPr/>
        <a:lstStyle/>
        <a:p>
          <a:endParaRPr lang="it-IT"/>
        </a:p>
      </dgm:t>
    </dgm:pt>
    <dgm:pt modelId="{02052B35-C08F-4167-B2FA-A6FFC6186C38}">
      <dgm:prSet phldrT="[Testo]" custT="1"/>
      <dgm:spPr/>
      <dgm:t>
        <a:bodyPr anchor="ctr" anchorCtr="1"/>
        <a:lstStyle/>
        <a:p>
          <a:r>
            <a:rPr lang="it-IT" sz="2000" dirty="0">
              <a:solidFill>
                <a:srgbClr val="000000"/>
              </a:solidFill>
            </a:rPr>
            <a:t>creare un </a:t>
          </a:r>
          <a:r>
            <a:rPr lang="it-IT" sz="2000" dirty="0">
              <a:solidFill>
                <a:srgbClr val="B2197A"/>
              </a:solidFill>
            </a:rPr>
            <a:t>sistema integrato </a:t>
          </a:r>
          <a:r>
            <a:rPr lang="it-IT" sz="2000" dirty="0">
              <a:solidFill>
                <a:srgbClr val="000000"/>
              </a:solidFill>
            </a:rPr>
            <a:t>di rilevazione dei dati da tutte le fonti che</a:t>
          </a:r>
          <a:endParaRPr lang="it-IT" sz="2000" dirty="0"/>
        </a:p>
      </dgm:t>
    </dgm:pt>
    <dgm:pt modelId="{378302B6-D3EC-452A-A24F-30E53E8C6F6E}" type="sibTrans" cxnId="{5EC348DE-F577-4165-99C9-C46F9BC8D3F3}">
      <dgm:prSet/>
      <dgm:spPr/>
      <dgm:t>
        <a:bodyPr/>
        <a:lstStyle/>
        <a:p>
          <a:endParaRPr lang="it-IT"/>
        </a:p>
      </dgm:t>
    </dgm:pt>
    <dgm:pt modelId="{9F3CAACA-0F7F-4744-816A-A14B58F738C9}" type="parTrans" cxnId="{5EC348DE-F577-4165-99C9-C46F9BC8D3F3}">
      <dgm:prSet/>
      <dgm:spPr/>
      <dgm:t>
        <a:bodyPr/>
        <a:lstStyle/>
        <a:p>
          <a:endParaRPr lang="it-IT"/>
        </a:p>
      </dgm:t>
    </dgm:pt>
    <dgm:pt modelId="{10C5AFC0-A08A-49A8-BA67-5DA12BFE8EE0}">
      <dgm:prSet phldrT="[Testo]" custT="1"/>
      <dgm:spPr/>
      <dgm:t>
        <a:bodyPr/>
        <a:lstStyle/>
        <a:p>
          <a:r>
            <a:rPr lang="it-IT" sz="1800" dirty="0">
              <a:solidFill>
                <a:srgbClr val="B2197A"/>
              </a:solidFill>
            </a:rPr>
            <a:t>integri nel sistema i dati </a:t>
          </a:r>
          <a:r>
            <a:rPr lang="it-IT" sz="1800" dirty="0">
              <a:solidFill>
                <a:schemeClr val="tx1"/>
              </a:solidFill>
            </a:rPr>
            <a:t>raccolti</a:t>
          </a:r>
          <a:r>
            <a:rPr lang="it-IT" sz="1800" dirty="0">
              <a:solidFill>
                <a:srgbClr val="B2197A"/>
              </a:solidFill>
            </a:rPr>
            <a:t> </a:t>
          </a:r>
          <a:r>
            <a:rPr lang="it-IT" sz="1800" dirty="0">
              <a:solidFill>
                <a:schemeClr val="tx1"/>
              </a:solidFill>
            </a:rPr>
            <a:t>dai</a:t>
          </a:r>
          <a:r>
            <a:rPr lang="it-IT" sz="1800" dirty="0">
              <a:solidFill>
                <a:srgbClr val="B2197A"/>
              </a:solidFill>
            </a:rPr>
            <a:t> centri antiviolenza </a:t>
          </a:r>
          <a:r>
            <a:rPr lang="it-IT" sz="1800" dirty="0">
              <a:solidFill>
                <a:schemeClr val="tx1"/>
              </a:solidFill>
            </a:rPr>
            <a:t>e case rifugio</a:t>
          </a:r>
        </a:p>
      </dgm:t>
    </dgm:pt>
    <dgm:pt modelId="{635836F7-F013-4205-A11A-07A6C3F7AD22}" type="parTrans" cxnId="{4A542D60-8269-4E04-BA29-967669B280AE}">
      <dgm:prSet/>
      <dgm:spPr/>
      <dgm:t>
        <a:bodyPr/>
        <a:lstStyle/>
        <a:p>
          <a:endParaRPr lang="it-IT"/>
        </a:p>
      </dgm:t>
    </dgm:pt>
    <dgm:pt modelId="{276E0304-DFBF-40C3-B4AA-65ED3DD35838}" type="sibTrans" cxnId="{4A542D60-8269-4E04-BA29-967669B280AE}">
      <dgm:prSet/>
      <dgm:spPr/>
      <dgm:t>
        <a:bodyPr/>
        <a:lstStyle/>
        <a:p>
          <a:endParaRPr lang="it-IT"/>
        </a:p>
      </dgm:t>
    </dgm:pt>
    <dgm:pt modelId="{3676560B-308E-4BD9-A3E6-5BC1C71EBEEC}" type="pres">
      <dgm:prSet presAssocID="{5773BBA7-C25B-4078-A653-795BC1EA222C}" presName="vert0" presStyleCnt="0">
        <dgm:presLayoutVars>
          <dgm:dir/>
          <dgm:animOne val="branch"/>
          <dgm:animLvl val="lvl"/>
        </dgm:presLayoutVars>
      </dgm:prSet>
      <dgm:spPr/>
    </dgm:pt>
    <dgm:pt modelId="{41D38F84-B706-4E8D-A6E0-F593A21DD572}" type="pres">
      <dgm:prSet presAssocID="{02052B35-C08F-4167-B2FA-A6FFC6186C38}" presName="thickLine" presStyleLbl="alignNode1" presStyleIdx="0" presStyleCnt="1"/>
      <dgm:spPr/>
    </dgm:pt>
    <dgm:pt modelId="{A5F25D01-EFAB-4208-9B8D-A4D4BD52EF9E}" type="pres">
      <dgm:prSet presAssocID="{02052B35-C08F-4167-B2FA-A6FFC6186C38}" presName="horz1" presStyleCnt="0"/>
      <dgm:spPr/>
    </dgm:pt>
    <dgm:pt modelId="{F88AA2EA-0C75-49B8-8AC2-247DAED9CA2E}" type="pres">
      <dgm:prSet presAssocID="{02052B35-C08F-4167-B2FA-A6FFC6186C38}" presName="tx1" presStyleLbl="revTx" presStyleIdx="0" presStyleCnt="4" custScaleX="152841"/>
      <dgm:spPr/>
    </dgm:pt>
    <dgm:pt modelId="{C8290668-ABC9-4316-AE14-BD5A146445DC}" type="pres">
      <dgm:prSet presAssocID="{02052B35-C08F-4167-B2FA-A6FFC6186C38}" presName="vert1" presStyleCnt="0"/>
      <dgm:spPr/>
    </dgm:pt>
    <dgm:pt modelId="{8688FBA1-0F01-4F87-8CD6-52CE7BE891D7}" type="pres">
      <dgm:prSet presAssocID="{92FBE452-1F15-43F7-B7F3-70652CE79B62}" presName="vertSpace2a" presStyleCnt="0"/>
      <dgm:spPr/>
    </dgm:pt>
    <dgm:pt modelId="{51BED2F6-35D4-4D4C-BB15-C33505176A0B}" type="pres">
      <dgm:prSet presAssocID="{92FBE452-1F15-43F7-B7F3-70652CE79B62}" presName="horz2" presStyleCnt="0"/>
      <dgm:spPr/>
    </dgm:pt>
    <dgm:pt modelId="{13B81D64-7905-4FF1-A068-6905005C7C95}" type="pres">
      <dgm:prSet presAssocID="{92FBE452-1F15-43F7-B7F3-70652CE79B62}" presName="horzSpace2" presStyleCnt="0"/>
      <dgm:spPr/>
    </dgm:pt>
    <dgm:pt modelId="{2E3C1C23-043B-45A4-8947-1D35A242CEFF}" type="pres">
      <dgm:prSet presAssocID="{92FBE452-1F15-43F7-B7F3-70652CE79B62}" presName="tx2" presStyleLbl="revTx" presStyleIdx="1" presStyleCnt="4" custScaleY="63857"/>
      <dgm:spPr/>
    </dgm:pt>
    <dgm:pt modelId="{3A5651F4-FB11-4820-80B6-CFAF84A92706}" type="pres">
      <dgm:prSet presAssocID="{92FBE452-1F15-43F7-B7F3-70652CE79B62}" presName="vert2" presStyleCnt="0"/>
      <dgm:spPr/>
    </dgm:pt>
    <dgm:pt modelId="{5928CB37-39C9-45C2-97E3-7B281DD7E10C}" type="pres">
      <dgm:prSet presAssocID="{92FBE452-1F15-43F7-B7F3-70652CE79B62}" presName="thinLine2b" presStyleLbl="callout" presStyleIdx="0" presStyleCnt="3"/>
      <dgm:spPr/>
    </dgm:pt>
    <dgm:pt modelId="{5787A1FA-A9DA-4FB8-82E6-AD2C28AF1C61}" type="pres">
      <dgm:prSet presAssocID="{92FBE452-1F15-43F7-B7F3-70652CE79B62}" presName="vertSpace2b" presStyleCnt="0"/>
      <dgm:spPr/>
    </dgm:pt>
    <dgm:pt modelId="{5C2BC6E8-BB37-4568-A90D-2FC3034AE0CA}" type="pres">
      <dgm:prSet presAssocID="{300CA596-C3C2-4881-A41D-2A5F64317CB3}" presName="horz2" presStyleCnt="0"/>
      <dgm:spPr/>
    </dgm:pt>
    <dgm:pt modelId="{AD55EBC2-9768-4B42-96AD-65A707040B4C}" type="pres">
      <dgm:prSet presAssocID="{300CA596-C3C2-4881-A41D-2A5F64317CB3}" presName="horzSpace2" presStyleCnt="0"/>
      <dgm:spPr/>
    </dgm:pt>
    <dgm:pt modelId="{5F92183D-84F9-47B8-8923-ECA5620482CB}" type="pres">
      <dgm:prSet presAssocID="{300CA596-C3C2-4881-A41D-2A5F64317CB3}" presName="tx2" presStyleLbl="revTx" presStyleIdx="2" presStyleCnt="4" custScaleY="130054"/>
      <dgm:spPr/>
    </dgm:pt>
    <dgm:pt modelId="{2E218BE0-F463-46E6-8762-11BABA0012E0}" type="pres">
      <dgm:prSet presAssocID="{300CA596-C3C2-4881-A41D-2A5F64317CB3}" presName="vert2" presStyleCnt="0"/>
      <dgm:spPr/>
    </dgm:pt>
    <dgm:pt modelId="{39093CEB-AAF6-4BA2-874D-0867BE2AC521}" type="pres">
      <dgm:prSet presAssocID="{300CA596-C3C2-4881-A41D-2A5F64317CB3}" presName="thinLine2b" presStyleLbl="callout" presStyleIdx="1" presStyleCnt="3"/>
      <dgm:spPr/>
    </dgm:pt>
    <dgm:pt modelId="{0F8CD7D5-8E8F-4DD4-B7B2-EA242B218B4A}" type="pres">
      <dgm:prSet presAssocID="{300CA596-C3C2-4881-A41D-2A5F64317CB3}" presName="vertSpace2b" presStyleCnt="0"/>
      <dgm:spPr/>
    </dgm:pt>
    <dgm:pt modelId="{F20FCD64-FFA4-4D0E-AD88-846CAAEF3631}" type="pres">
      <dgm:prSet presAssocID="{10C5AFC0-A08A-49A8-BA67-5DA12BFE8EE0}" presName="horz2" presStyleCnt="0"/>
      <dgm:spPr/>
    </dgm:pt>
    <dgm:pt modelId="{7322CD84-92D5-49DF-872A-27638A50D163}" type="pres">
      <dgm:prSet presAssocID="{10C5AFC0-A08A-49A8-BA67-5DA12BFE8EE0}" presName="horzSpace2" presStyleCnt="0"/>
      <dgm:spPr/>
    </dgm:pt>
    <dgm:pt modelId="{AAE21EED-B65D-445C-8F16-C23116B7FF81}" type="pres">
      <dgm:prSet presAssocID="{10C5AFC0-A08A-49A8-BA67-5DA12BFE8EE0}" presName="tx2" presStyleLbl="revTx" presStyleIdx="3" presStyleCnt="4"/>
      <dgm:spPr/>
    </dgm:pt>
    <dgm:pt modelId="{C1487A6B-01B7-4D81-ABD3-1D65DCA3FC08}" type="pres">
      <dgm:prSet presAssocID="{10C5AFC0-A08A-49A8-BA67-5DA12BFE8EE0}" presName="vert2" presStyleCnt="0"/>
      <dgm:spPr/>
    </dgm:pt>
    <dgm:pt modelId="{3C49DCB4-BA23-4172-ACFF-AC6C356FBAFE}" type="pres">
      <dgm:prSet presAssocID="{10C5AFC0-A08A-49A8-BA67-5DA12BFE8EE0}" presName="thinLine2b" presStyleLbl="callout" presStyleIdx="2" presStyleCnt="3"/>
      <dgm:spPr/>
    </dgm:pt>
    <dgm:pt modelId="{3E6DDF7A-AA44-4A18-BA23-47B9B7789E43}" type="pres">
      <dgm:prSet presAssocID="{10C5AFC0-A08A-49A8-BA67-5DA12BFE8EE0}" presName="vertSpace2b" presStyleCnt="0"/>
      <dgm:spPr/>
    </dgm:pt>
  </dgm:ptLst>
  <dgm:cxnLst>
    <dgm:cxn modelId="{1A47AE0D-88D5-4E60-81E7-D538B9F5378C}" srcId="{02052B35-C08F-4167-B2FA-A6FFC6186C38}" destId="{300CA596-C3C2-4881-A41D-2A5F64317CB3}" srcOrd="1" destOrd="0" parTransId="{3521A12B-9F37-4EDB-831D-884C03FE303A}" sibTransId="{470AB7BE-80DE-448C-9FB1-2463A3CF1E37}"/>
    <dgm:cxn modelId="{FD38A42B-D32F-4B1A-8387-79EF1C9ACD55}" srcId="{02052B35-C08F-4167-B2FA-A6FFC6186C38}" destId="{92FBE452-1F15-43F7-B7F3-70652CE79B62}" srcOrd="0" destOrd="0" parTransId="{E54147A3-E3C8-4A7B-ACCD-9D17BB3A2DE2}" sibTransId="{AF15FA23-D568-4546-980C-63ADBDB6CD75}"/>
    <dgm:cxn modelId="{199E3641-DF7A-4AFA-AFC6-507A2C30E85B}" type="presOf" srcId="{02052B35-C08F-4167-B2FA-A6FFC6186C38}" destId="{F88AA2EA-0C75-49B8-8AC2-247DAED9CA2E}" srcOrd="0" destOrd="0" presId="urn:microsoft.com/office/officeart/2008/layout/LinedList"/>
    <dgm:cxn modelId="{2BA6544D-A90E-4682-AC21-38080DA4014A}" type="presOf" srcId="{92FBE452-1F15-43F7-B7F3-70652CE79B62}" destId="{2E3C1C23-043B-45A4-8947-1D35A242CEFF}" srcOrd="0" destOrd="0" presId="urn:microsoft.com/office/officeart/2008/layout/LinedList"/>
    <dgm:cxn modelId="{4A542D60-8269-4E04-BA29-967669B280AE}" srcId="{02052B35-C08F-4167-B2FA-A6FFC6186C38}" destId="{10C5AFC0-A08A-49A8-BA67-5DA12BFE8EE0}" srcOrd="2" destOrd="0" parTransId="{635836F7-F013-4205-A11A-07A6C3F7AD22}" sibTransId="{276E0304-DFBF-40C3-B4AA-65ED3DD35838}"/>
    <dgm:cxn modelId="{2C87416F-9782-450B-9932-60E3FA90A2CE}" type="presOf" srcId="{300CA596-C3C2-4881-A41D-2A5F64317CB3}" destId="{5F92183D-84F9-47B8-8923-ECA5620482CB}" srcOrd="0" destOrd="0" presId="urn:microsoft.com/office/officeart/2008/layout/LinedList"/>
    <dgm:cxn modelId="{0B692787-7B42-4728-AA0B-35DF89D01476}" type="presOf" srcId="{10C5AFC0-A08A-49A8-BA67-5DA12BFE8EE0}" destId="{AAE21EED-B65D-445C-8F16-C23116B7FF81}" srcOrd="0" destOrd="0" presId="urn:microsoft.com/office/officeart/2008/layout/LinedList"/>
    <dgm:cxn modelId="{5EC348DE-F577-4165-99C9-C46F9BC8D3F3}" srcId="{5773BBA7-C25B-4078-A653-795BC1EA222C}" destId="{02052B35-C08F-4167-B2FA-A6FFC6186C38}" srcOrd="0" destOrd="0" parTransId="{9F3CAACA-0F7F-4744-816A-A14B58F738C9}" sibTransId="{378302B6-D3EC-452A-A24F-30E53E8C6F6E}"/>
    <dgm:cxn modelId="{41649DE3-59C8-4A25-A652-524C720D38EB}" type="presOf" srcId="{5773BBA7-C25B-4078-A653-795BC1EA222C}" destId="{3676560B-308E-4BD9-A3E6-5BC1C71EBEEC}" srcOrd="0" destOrd="0" presId="urn:microsoft.com/office/officeart/2008/layout/LinedList"/>
    <dgm:cxn modelId="{F2998271-A3EB-4CFB-9BB2-B202CC55B910}" type="presParOf" srcId="{3676560B-308E-4BD9-A3E6-5BC1C71EBEEC}" destId="{41D38F84-B706-4E8D-A6E0-F593A21DD572}" srcOrd="0" destOrd="0" presId="urn:microsoft.com/office/officeart/2008/layout/LinedList"/>
    <dgm:cxn modelId="{F0F1084E-3D63-4AA2-84D8-0A6444A68007}" type="presParOf" srcId="{3676560B-308E-4BD9-A3E6-5BC1C71EBEEC}" destId="{A5F25D01-EFAB-4208-9B8D-A4D4BD52EF9E}" srcOrd="1" destOrd="0" presId="urn:microsoft.com/office/officeart/2008/layout/LinedList"/>
    <dgm:cxn modelId="{7BA296EB-373B-4526-838B-BC3B5071B9A7}" type="presParOf" srcId="{A5F25D01-EFAB-4208-9B8D-A4D4BD52EF9E}" destId="{F88AA2EA-0C75-49B8-8AC2-247DAED9CA2E}" srcOrd="0" destOrd="0" presId="urn:microsoft.com/office/officeart/2008/layout/LinedList"/>
    <dgm:cxn modelId="{813FBA13-8835-44A9-890D-7EBD483D2A8D}" type="presParOf" srcId="{A5F25D01-EFAB-4208-9B8D-A4D4BD52EF9E}" destId="{C8290668-ABC9-4316-AE14-BD5A146445DC}" srcOrd="1" destOrd="0" presId="urn:microsoft.com/office/officeart/2008/layout/LinedList"/>
    <dgm:cxn modelId="{F64C458A-5F22-4D37-AE6A-E4EDAC6CB715}" type="presParOf" srcId="{C8290668-ABC9-4316-AE14-BD5A146445DC}" destId="{8688FBA1-0F01-4F87-8CD6-52CE7BE891D7}" srcOrd="0" destOrd="0" presId="urn:microsoft.com/office/officeart/2008/layout/LinedList"/>
    <dgm:cxn modelId="{74F94A82-FE6E-4A2E-AA36-EBE80DE423FE}" type="presParOf" srcId="{C8290668-ABC9-4316-AE14-BD5A146445DC}" destId="{51BED2F6-35D4-4D4C-BB15-C33505176A0B}" srcOrd="1" destOrd="0" presId="urn:microsoft.com/office/officeart/2008/layout/LinedList"/>
    <dgm:cxn modelId="{33F09535-8E85-443C-85D2-609CA5187DD4}" type="presParOf" srcId="{51BED2F6-35D4-4D4C-BB15-C33505176A0B}" destId="{13B81D64-7905-4FF1-A068-6905005C7C95}" srcOrd="0" destOrd="0" presId="urn:microsoft.com/office/officeart/2008/layout/LinedList"/>
    <dgm:cxn modelId="{BA16ED98-D518-4F86-983D-8F80BDF90967}" type="presParOf" srcId="{51BED2F6-35D4-4D4C-BB15-C33505176A0B}" destId="{2E3C1C23-043B-45A4-8947-1D35A242CEFF}" srcOrd="1" destOrd="0" presId="urn:microsoft.com/office/officeart/2008/layout/LinedList"/>
    <dgm:cxn modelId="{0BA65B4E-3F48-4008-81F8-2D6401A4AA31}" type="presParOf" srcId="{51BED2F6-35D4-4D4C-BB15-C33505176A0B}" destId="{3A5651F4-FB11-4820-80B6-CFAF84A92706}" srcOrd="2" destOrd="0" presId="urn:microsoft.com/office/officeart/2008/layout/LinedList"/>
    <dgm:cxn modelId="{E6390BEE-CA75-4B19-B2C5-62EC25A48706}" type="presParOf" srcId="{C8290668-ABC9-4316-AE14-BD5A146445DC}" destId="{5928CB37-39C9-45C2-97E3-7B281DD7E10C}" srcOrd="2" destOrd="0" presId="urn:microsoft.com/office/officeart/2008/layout/LinedList"/>
    <dgm:cxn modelId="{6E18E5CF-AB87-4BB6-BE50-78F8E7BDB285}" type="presParOf" srcId="{C8290668-ABC9-4316-AE14-BD5A146445DC}" destId="{5787A1FA-A9DA-4FB8-82E6-AD2C28AF1C61}" srcOrd="3" destOrd="0" presId="urn:microsoft.com/office/officeart/2008/layout/LinedList"/>
    <dgm:cxn modelId="{E78EF7D9-95AD-4456-95F5-9A4721E2FA0A}" type="presParOf" srcId="{C8290668-ABC9-4316-AE14-BD5A146445DC}" destId="{5C2BC6E8-BB37-4568-A90D-2FC3034AE0CA}" srcOrd="4" destOrd="0" presId="urn:microsoft.com/office/officeart/2008/layout/LinedList"/>
    <dgm:cxn modelId="{6F8B420D-C215-4BA2-9A9F-96A6D3DF2F23}" type="presParOf" srcId="{5C2BC6E8-BB37-4568-A90D-2FC3034AE0CA}" destId="{AD55EBC2-9768-4B42-96AD-65A707040B4C}" srcOrd="0" destOrd="0" presId="urn:microsoft.com/office/officeart/2008/layout/LinedList"/>
    <dgm:cxn modelId="{B3756E6B-1702-4C41-A4A7-DFA1A1380228}" type="presParOf" srcId="{5C2BC6E8-BB37-4568-A90D-2FC3034AE0CA}" destId="{5F92183D-84F9-47B8-8923-ECA5620482CB}" srcOrd="1" destOrd="0" presId="urn:microsoft.com/office/officeart/2008/layout/LinedList"/>
    <dgm:cxn modelId="{0FCAC20C-0712-4EB3-8BE1-914E86274FE5}" type="presParOf" srcId="{5C2BC6E8-BB37-4568-A90D-2FC3034AE0CA}" destId="{2E218BE0-F463-46E6-8762-11BABA0012E0}" srcOrd="2" destOrd="0" presId="urn:microsoft.com/office/officeart/2008/layout/LinedList"/>
    <dgm:cxn modelId="{9D0D9104-80C5-4098-9458-F5892B00BCEB}" type="presParOf" srcId="{C8290668-ABC9-4316-AE14-BD5A146445DC}" destId="{39093CEB-AAF6-4BA2-874D-0867BE2AC521}" srcOrd="5" destOrd="0" presId="urn:microsoft.com/office/officeart/2008/layout/LinedList"/>
    <dgm:cxn modelId="{34AE9402-D52E-476E-B2AC-1B89AF985AA0}" type="presParOf" srcId="{C8290668-ABC9-4316-AE14-BD5A146445DC}" destId="{0F8CD7D5-8E8F-4DD4-B7B2-EA242B218B4A}" srcOrd="6" destOrd="0" presId="urn:microsoft.com/office/officeart/2008/layout/LinedList"/>
    <dgm:cxn modelId="{BFA227C1-B48A-4C5D-AC22-60F94FC56EEF}" type="presParOf" srcId="{C8290668-ABC9-4316-AE14-BD5A146445DC}" destId="{F20FCD64-FFA4-4D0E-AD88-846CAAEF3631}" srcOrd="7" destOrd="0" presId="urn:microsoft.com/office/officeart/2008/layout/LinedList"/>
    <dgm:cxn modelId="{C71A9A15-A1BB-43F8-89F6-04A2C7BF532C}" type="presParOf" srcId="{F20FCD64-FFA4-4D0E-AD88-846CAAEF3631}" destId="{7322CD84-92D5-49DF-872A-27638A50D163}" srcOrd="0" destOrd="0" presId="urn:microsoft.com/office/officeart/2008/layout/LinedList"/>
    <dgm:cxn modelId="{A2FFEB68-CD0A-4650-B347-549AC3DDD4C6}" type="presParOf" srcId="{F20FCD64-FFA4-4D0E-AD88-846CAAEF3631}" destId="{AAE21EED-B65D-445C-8F16-C23116B7FF81}" srcOrd="1" destOrd="0" presId="urn:microsoft.com/office/officeart/2008/layout/LinedList"/>
    <dgm:cxn modelId="{2BEC9660-FC06-449D-9C3E-83C5B26AF8E0}" type="presParOf" srcId="{F20FCD64-FFA4-4D0E-AD88-846CAAEF3631}" destId="{C1487A6B-01B7-4D81-ABD3-1D65DCA3FC08}" srcOrd="2" destOrd="0" presId="urn:microsoft.com/office/officeart/2008/layout/LinedList"/>
    <dgm:cxn modelId="{A57E76C1-7B95-4887-995D-ACB53C088B0C}" type="presParOf" srcId="{C8290668-ABC9-4316-AE14-BD5A146445DC}" destId="{3C49DCB4-BA23-4172-ACFF-AC6C356FBAFE}" srcOrd="8" destOrd="0" presId="urn:microsoft.com/office/officeart/2008/layout/LinedList"/>
    <dgm:cxn modelId="{C0EB60BF-9BF3-40DA-9BA3-8AD5D6E04EBC}" type="presParOf" srcId="{C8290668-ABC9-4316-AE14-BD5A146445DC}" destId="{3E6DDF7A-AA44-4A18-BA23-47B9B7789E4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3475A-7AEC-4073-ACD7-DE1874A0EAB9}">
      <dsp:nvSpPr>
        <dsp:cNvPr id="0" name=""/>
        <dsp:cNvSpPr/>
      </dsp:nvSpPr>
      <dsp:spPr>
        <a:xfrm>
          <a:off x="1368" y="563477"/>
          <a:ext cx="1572680" cy="7863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chemeClr val="tx1"/>
              </a:solidFill>
            </a:rPr>
            <a:t>Fonti Sanitarie e Sociali</a:t>
          </a:r>
        </a:p>
      </dsp:txBody>
      <dsp:txXfrm>
        <a:off x="24399" y="586508"/>
        <a:ext cx="1526618" cy="740278"/>
      </dsp:txXfrm>
    </dsp:sp>
    <dsp:sp modelId="{2857831B-E751-4DD4-AB72-F925E1B9E71D}">
      <dsp:nvSpPr>
        <dsp:cNvPr id="0" name=""/>
        <dsp:cNvSpPr/>
      </dsp:nvSpPr>
      <dsp:spPr>
        <a:xfrm>
          <a:off x="158636" y="1349817"/>
          <a:ext cx="157268" cy="1007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172"/>
              </a:lnTo>
              <a:lnTo>
                <a:pt x="157268" y="10071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9E5BA-CF3F-4887-93BC-58FFAC54E061}">
      <dsp:nvSpPr>
        <dsp:cNvPr id="0" name=""/>
        <dsp:cNvSpPr/>
      </dsp:nvSpPr>
      <dsp:spPr>
        <a:xfrm>
          <a:off x="315904" y="1546402"/>
          <a:ext cx="1258144" cy="1621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lang="it-IT" sz="1200" b="1" kern="1200" dirty="0"/>
            <a:t>NON sono rilevati</a:t>
          </a:r>
        </a:p>
        <a:p>
          <a:pPr marL="108000" lvl="1" indent="-10800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b="0" kern="1200" dirty="0"/>
            <a:t>tipo di violenza subita</a:t>
          </a:r>
        </a:p>
        <a:p>
          <a:pPr marL="108000" lvl="1" indent="-10800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b="0" kern="1200" dirty="0"/>
            <a:t>numero e tipo di vittime coinvolte</a:t>
          </a:r>
        </a:p>
        <a:p>
          <a:pPr marL="108000" lvl="1" indent="-10800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b="0" kern="1200" dirty="0"/>
            <a:t>presenza di disabilità</a:t>
          </a:r>
        </a:p>
        <a:p>
          <a:pPr marL="108000" lvl="1" indent="-10800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b="0" kern="1200" dirty="0"/>
            <a:t>presenza di MGF</a:t>
          </a:r>
        </a:p>
      </dsp:txBody>
      <dsp:txXfrm>
        <a:off x="352754" y="1583252"/>
        <a:ext cx="1184444" cy="1547474"/>
      </dsp:txXfrm>
    </dsp:sp>
    <dsp:sp modelId="{614EDB50-1987-412A-B9A1-C5032ED51187}">
      <dsp:nvSpPr>
        <dsp:cNvPr id="0" name=""/>
        <dsp:cNvSpPr/>
      </dsp:nvSpPr>
      <dsp:spPr>
        <a:xfrm>
          <a:off x="1967219" y="563477"/>
          <a:ext cx="1572680" cy="786340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chemeClr val="tx1"/>
              </a:solidFill>
            </a:rPr>
            <a:t>Fonti Forze dell’Ordine e  Giudiziarie</a:t>
          </a:r>
        </a:p>
      </dsp:txBody>
      <dsp:txXfrm>
        <a:off x="1990250" y="586508"/>
        <a:ext cx="1526618" cy="740278"/>
      </dsp:txXfrm>
    </dsp:sp>
    <dsp:sp modelId="{757B205E-8662-4D7F-BEDF-1339E86DD1F1}">
      <dsp:nvSpPr>
        <dsp:cNvPr id="0" name=""/>
        <dsp:cNvSpPr/>
      </dsp:nvSpPr>
      <dsp:spPr>
        <a:xfrm>
          <a:off x="2124487" y="1349817"/>
          <a:ext cx="157268" cy="1007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172"/>
              </a:lnTo>
              <a:lnTo>
                <a:pt x="157268" y="10071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671B7-CE57-4451-86AE-6CE2B968E1CC}">
      <dsp:nvSpPr>
        <dsp:cNvPr id="0" name=""/>
        <dsp:cNvSpPr/>
      </dsp:nvSpPr>
      <dsp:spPr>
        <a:xfrm>
          <a:off x="2281755" y="1546402"/>
          <a:ext cx="1258144" cy="1621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0" lvl="0" indent="0" algn="l" defTabSz="1436688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NON sono rilevati</a:t>
          </a:r>
        </a:p>
        <a:p>
          <a:pPr marL="108000" lvl="1" indent="-108000" algn="l" defTabSz="1436688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kern="1200" dirty="0"/>
            <a:t>ordini di protezione</a:t>
          </a:r>
        </a:p>
        <a:p>
          <a:pPr marL="108000" lvl="1" indent="-108000" algn="l" defTabSz="1436688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kern="1200" dirty="0"/>
            <a:t>numero di archiviazioni</a:t>
          </a:r>
        </a:p>
        <a:p>
          <a:pPr marL="108000" lvl="1" indent="-108000" algn="l" defTabSz="1436688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kern="1200" dirty="0"/>
            <a:t>provvedimenti di tipo amministrativo </a:t>
          </a:r>
        </a:p>
      </dsp:txBody>
      <dsp:txXfrm>
        <a:off x="2318605" y="1583252"/>
        <a:ext cx="1184444" cy="1547474"/>
      </dsp:txXfrm>
    </dsp:sp>
    <dsp:sp modelId="{E89483FE-5B52-4C59-A8A8-260122E1552E}">
      <dsp:nvSpPr>
        <dsp:cNvPr id="0" name=""/>
        <dsp:cNvSpPr/>
      </dsp:nvSpPr>
      <dsp:spPr>
        <a:xfrm>
          <a:off x="3933070" y="563477"/>
          <a:ext cx="1572680" cy="786340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chemeClr val="tx1"/>
              </a:solidFill>
            </a:rPr>
            <a:t>Indagini sulla popolazione</a:t>
          </a:r>
        </a:p>
      </dsp:txBody>
      <dsp:txXfrm>
        <a:off x="3956101" y="586508"/>
        <a:ext cx="1526618" cy="740278"/>
      </dsp:txXfrm>
    </dsp:sp>
    <dsp:sp modelId="{3E0D6A65-7248-4CE3-8807-1C32CF8F9C63}">
      <dsp:nvSpPr>
        <dsp:cNvPr id="0" name=""/>
        <dsp:cNvSpPr/>
      </dsp:nvSpPr>
      <dsp:spPr>
        <a:xfrm>
          <a:off x="4090338" y="1349817"/>
          <a:ext cx="157268" cy="693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052"/>
              </a:lnTo>
              <a:lnTo>
                <a:pt x="157268" y="6930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512F3-19B1-4641-9D25-55DE761278AD}">
      <dsp:nvSpPr>
        <dsp:cNvPr id="0" name=""/>
        <dsp:cNvSpPr/>
      </dsp:nvSpPr>
      <dsp:spPr>
        <a:xfrm>
          <a:off x="4247606" y="1546402"/>
          <a:ext cx="1258144" cy="992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200" kern="1200" dirty="0"/>
            <a:t>Assenza di regolarità e continuità (indagine più recente del  2014, dopo 8 anni)</a:t>
          </a:r>
        </a:p>
      </dsp:txBody>
      <dsp:txXfrm>
        <a:off x="4276688" y="1575484"/>
        <a:ext cx="1199980" cy="934771"/>
      </dsp:txXfrm>
    </dsp:sp>
    <dsp:sp modelId="{975EBF03-D096-49CB-A08A-C5944E1DF713}">
      <dsp:nvSpPr>
        <dsp:cNvPr id="0" name=""/>
        <dsp:cNvSpPr/>
      </dsp:nvSpPr>
      <dsp:spPr>
        <a:xfrm>
          <a:off x="5898921" y="563477"/>
          <a:ext cx="1572680" cy="78634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1077913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500" b="1" kern="1200" dirty="0" err="1">
              <a:solidFill>
                <a:schemeClr val="tx1"/>
              </a:solidFill>
            </a:rPr>
            <a:t>Femminicidio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5921952" y="586508"/>
        <a:ext cx="1526618" cy="740278"/>
      </dsp:txXfrm>
    </dsp:sp>
    <dsp:sp modelId="{E8A9EF31-D161-4B09-A6B5-D5A2AD011722}">
      <dsp:nvSpPr>
        <dsp:cNvPr id="0" name=""/>
        <dsp:cNvSpPr/>
      </dsp:nvSpPr>
      <dsp:spPr>
        <a:xfrm>
          <a:off x="6056189" y="1349817"/>
          <a:ext cx="157268" cy="589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755"/>
              </a:lnTo>
              <a:lnTo>
                <a:pt x="157268" y="58975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DC32E-E601-4249-8827-C183B8A3CBCA}">
      <dsp:nvSpPr>
        <dsp:cNvPr id="0" name=""/>
        <dsp:cNvSpPr/>
      </dsp:nvSpPr>
      <dsp:spPr>
        <a:xfrm>
          <a:off x="6213457" y="1546402"/>
          <a:ext cx="1258144" cy="786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108000" lvl="0" indent="-108000" algn="ctr" defTabSz="1436688">
            <a:lnSpc>
              <a:spcPct val="100000"/>
            </a:lnSpc>
            <a:spcBef>
              <a:spcPct val="0"/>
            </a:spcBef>
            <a:spcAft>
              <a:spcPts val="216"/>
            </a:spcAft>
            <a:buNone/>
          </a:pPr>
          <a:r>
            <a:rPr lang="it-IT" sz="1200" kern="1200" dirty="0"/>
            <a:t>Definizione NON esaustiva</a:t>
          </a:r>
        </a:p>
      </dsp:txBody>
      <dsp:txXfrm>
        <a:off x="6236488" y="1569433"/>
        <a:ext cx="1212082" cy="740278"/>
      </dsp:txXfrm>
    </dsp:sp>
    <dsp:sp modelId="{D8F33687-EAE7-4884-BF83-54E09D906046}">
      <dsp:nvSpPr>
        <dsp:cNvPr id="0" name=""/>
        <dsp:cNvSpPr/>
      </dsp:nvSpPr>
      <dsp:spPr>
        <a:xfrm>
          <a:off x="6056189" y="1349817"/>
          <a:ext cx="157268" cy="1786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034"/>
              </a:lnTo>
              <a:lnTo>
                <a:pt x="157268" y="17860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443D2-D1E6-48A4-B9E5-19B7D16CF2A9}">
      <dsp:nvSpPr>
        <dsp:cNvPr id="0" name=""/>
        <dsp:cNvSpPr/>
      </dsp:nvSpPr>
      <dsp:spPr>
        <a:xfrm>
          <a:off x="6213457" y="2529328"/>
          <a:ext cx="1258144" cy="1213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marL="114300" lvl="0" indent="-108000" algn="l" defTabSz="533400">
            <a:lnSpc>
              <a:spcPct val="100000"/>
            </a:lnSpc>
            <a:spcBef>
              <a:spcPct val="0"/>
            </a:spcBef>
            <a:spcAft>
              <a:spcPts val="216"/>
            </a:spcAft>
            <a:buNone/>
          </a:pPr>
          <a:r>
            <a:rPr lang="it-IT" sz="1200" b="1" kern="1200" dirty="0"/>
            <a:t>NON sono rilevati</a:t>
          </a:r>
          <a:endParaRPr lang="it-IT" sz="1200" kern="1200" dirty="0"/>
        </a:p>
        <a:p>
          <a:pPr marL="114300" lvl="1" indent="-10800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kern="1200" dirty="0" err="1"/>
            <a:t>femminicidi</a:t>
          </a:r>
          <a:r>
            <a:rPr lang="it-IT" sz="1100" kern="1200" dirty="0"/>
            <a:t> con suicidio dell’autore</a:t>
          </a:r>
        </a:p>
        <a:p>
          <a:pPr marL="114300" lvl="1" indent="-10800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it-IT" sz="1100" kern="1200" dirty="0"/>
            <a:t>casi di recidiva degli autori</a:t>
          </a:r>
        </a:p>
      </dsp:txBody>
      <dsp:txXfrm>
        <a:off x="6248986" y="2564857"/>
        <a:ext cx="1187086" cy="1141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FC80A-7A11-429A-9992-5F111EA00408}">
      <dsp:nvSpPr>
        <dsp:cNvPr id="0" name=""/>
        <dsp:cNvSpPr/>
      </dsp:nvSpPr>
      <dsp:spPr>
        <a:xfrm>
          <a:off x="1382006" y="0"/>
          <a:ext cx="2158198" cy="215852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E5591-FCD9-4242-8534-A687D360CDD0}">
      <dsp:nvSpPr>
        <dsp:cNvPr id="0" name=""/>
        <dsp:cNvSpPr/>
      </dsp:nvSpPr>
      <dsp:spPr>
        <a:xfrm>
          <a:off x="1728331" y="373573"/>
          <a:ext cx="1649043" cy="114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n-lt"/>
            </a:rPr>
            <a:t>il</a:t>
          </a:r>
          <a:r>
            <a:rPr lang="it-IT" sz="1800" b="0" kern="1200" dirty="0">
              <a:latin typeface="+mn-lt"/>
            </a:rPr>
            <a:t> </a:t>
          </a:r>
          <a:r>
            <a:rPr lang="it-IT" sz="1800" b="1" kern="1200" dirty="0">
              <a:latin typeface="+mn-lt"/>
            </a:rPr>
            <a:t>31,5%</a:t>
          </a:r>
          <a:r>
            <a:rPr lang="it-IT" sz="1400" b="0" kern="1200" dirty="0">
              <a:latin typeface="+mn-lt"/>
            </a:rPr>
            <a:t> di donne tra 16 e 70 anni è vittima di </a:t>
          </a:r>
          <a:r>
            <a:rPr lang="it-IT" sz="1600" b="1" kern="1200" dirty="0">
              <a:latin typeface="+mn-lt"/>
            </a:rPr>
            <a:t>violenza fisica o sessuale</a:t>
          </a:r>
        </a:p>
      </dsp:txBody>
      <dsp:txXfrm>
        <a:off x="1728331" y="373573"/>
        <a:ext cx="1649043" cy="1149326"/>
      </dsp:txXfrm>
    </dsp:sp>
    <dsp:sp modelId="{6F3973E5-BAD5-473E-88B3-3632F568B4EC}">
      <dsp:nvSpPr>
        <dsp:cNvPr id="0" name=""/>
        <dsp:cNvSpPr/>
      </dsp:nvSpPr>
      <dsp:spPr>
        <a:xfrm>
          <a:off x="782574" y="1240234"/>
          <a:ext cx="2158198" cy="215852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55DB6-9241-461E-8323-8CB79E870BB7}">
      <dsp:nvSpPr>
        <dsp:cNvPr id="0" name=""/>
        <dsp:cNvSpPr/>
      </dsp:nvSpPr>
      <dsp:spPr>
        <a:xfrm>
          <a:off x="1076008" y="1637341"/>
          <a:ext cx="1478195" cy="112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n-lt"/>
            </a:rPr>
            <a:t>nel </a:t>
          </a:r>
          <a:r>
            <a:rPr lang="it-IT" sz="1800" b="1" kern="1200" dirty="0">
              <a:latin typeface="+mn-lt"/>
            </a:rPr>
            <a:t>96%</a:t>
          </a:r>
          <a:r>
            <a:rPr lang="it-IT" sz="1400" b="0" kern="1200" dirty="0">
              <a:latin typeface="+mn-lt"/>
            </a:rPr>
            <a:t> dei casi le </a:t>
          </a:r>
          <a:r>
            <a:rPr lang="it-IT" sz="1600" b="1" kern="1200" dirty="0">
              <a:latin typeface="+mn-lt"/>
            </a:rPr>
            <a:t>violenze non </a:t>
          </a:r>
          <a:r>
            <a:rPr lang="it-IT" sz="1400" b="0" kern="1200" dirty="0">
              <a:latin typeface="+mn-lt"/>
            </a:rPr>
            <a:t>vengono </a:t>
          </a:r>
          <a:r>
            <a:rPr lang="it-IT" sz="1800" b="1" kern="1200" dirty="0">
              <a:latin typeface="+mn-lt"/>
            </a:rPr>
            <a:t>denunciate</a:t>
          </a:r>
          <a:endParaRPr lang="it-IT" sz="1400" b="1" kern="1200" dirty="0">
            <a:latin typeface="+mn-lt"/>
          </a:endParaRPr>
        </a:p>
      </dsp:txBody>
      <dsp:txXfrm>
        <a:off x="1076008" y="1637341"/>
        <a:ext cx="1478195" cy="1121738"/>
      </dsp:txXfrm>
    </dsp:sp>
    <dsp:sp modelId="{9B25A5F5-E29E-4415-8239-83CFDC3DB1B3}">
      <dsp:nvSpPr>
        <dsp:cNvPr id="0" name=""/>
        <dsp:cNvSpPr/>
      </dsp:nvSpPr>
      <dsp:spPr>
        <a:xfrm>
          <a:off x="1535613" y="2628883"/>
          <a:ext cx="1854227" cy="185497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A9949-174F-486B-A186-31372B88A160}">
      <dsp:nvSpPr>
        <dsp:cNvPr id="0" name=""/>
        <dsp:cNvSpPr/>
      </dsp:nvSpPr>
      <dsp:spPr>
        <a:xfrm>
          <a:off x="1791881" y="3070164"/>
          <a:ext cx="1469884" cy="974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latin typeface="+mn-lt"/>
            </a:rPr>
            <a:t>il </a:t>
          </a:r>
          <a:r>
            <a:rPr lang="it-IT" sz="1800" b="1" kern="1200" dirty="0">
              <a:latin typeface="+mn-lt"/>
            </a:rPr>
            <a:t>33%</a:t>
          </a:r>
          <a:r>
            <a:rPr lang="it-IT" sz="1400" b="1" kern="1200" dirty="0">
              <a:latin typeface="+mn-lt"/>
            </a:rPr>
            <a:t> </a:t>
          </a:r>
          <a:r>
            <a:rPr lang="it-IT" sz="1400" b="0" kern="1200" dirty="0">
              <a:latin typeface="+mn-lt"/>
            </a:rPr>
            <a:t>delle donne </a:t>
          </a:r>
          <a:r>
            <a:rPr lang="it-IT" sz="1800" b="1" kern="1200" dirty="0">
              <a:latin typeface="+mn-lt"/>
            </a:rPr>
            <a:t>non</a:t>
          </a:r>
          <a:r>
            <a:rPr lang="it-IT" sz="1400" b="0" kern="1200" dirty="0">
              <a:latin typeface="+mn-lt"/>
            </a:rPr>
            <a:t> ne </a:t>
          </a:r>
          <a:r>
            <a:rPr lang="it-IT" sz="1800" b="1" kern="1200" dirty="0">
              <a:latin typeface="+mn-lt"/>
            </a:rPr>
            <a:t>parla</a:t>
          </a:r>
          <a:r>
            <a:rPr lang="it-IT" sz="1400" b="0" kern="1200" dirty="0">
              <a:latin typeface="+mn-lt"/>
            </a:rPr>
            <a:t> con nessuno</a:t>
          </a:r>
          <a:endParaRPr lang="it-IT" sz="1400" kern="1200" dirty="0">
            <a:latin typeface="+mn-lt"/>
          </a:endParaRPr>
        </a:p>
      </dsp:txBody>
      <dsp:txXfrm>
        <a:off x="1791881" y="3070164"/>
        <a:ext cx="1469884" cy="974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CBD5B-17E6-47C9-B396-12AC9120783C}">
      <dsp:nvSpPr>
        <dsp:cNvPr id="0" name=""/>
        <dsp:cNvSpPr/>
      </dsp:nvSpPr>
      <dsp:spPr>
        <a:xfrm rot="10800000">
          <a:off x="588509" y="1037"/>
          <a:ext cx="2879998" cy="116750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552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>
              <a:solidFill>
                <a:schemeClr val="tx1"/>
              </a:solidFill>
              <a:latin typeface="+mn-lt"/>
            </a:rPr>
            <a:t>I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partner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attuali o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ex-partner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commettono le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violenze più gravi </a:t>
          </a:r>
          <a:endParaRPr lang="it-IT" sz="1600" b="1" kern="1200" dirty="0">
            <a:solidFill>
              <a:schemeClr val="tx1"/>
            </a:solidFill>
            <a:latin typeface="+mn-lt"/>
          </a:endParaRPr>
        </a:p>
      </dsp:txBody>
      <dsp:txXfrm rot="10800000">
        <a:off x="880385" y="1037"/>
        <a:ext cx="2588122" cy="1167503"/>
      </dsp:txXfrm>
    </dsp:sp>
    <dsp:sp modelId="{AD90E7DE-EA44-429F-94E6-F083BAE5257E}">
      <dsp:nvSpPr>
        <dsp:cNvPr id="0" name=""/>
        <dsp:cNvSpPr/>
      </dsp:nvSpPr>
      <dsp:spPr>
        <a:xfrm>
          <a:off x="370296" y="202979"/>
          <a:ext cx="763618" cy="76361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545DF-AC78-4C00-A3FB-72B83EAFD05E}">
      <dsp:nvSpPr>
        <dsp:cNvPr id="0" name=""/>
        <dsp:cNvSpPr/>
      </dsp:nvSpPr>
      <dsp:spPr>
        <a:xfrm rot="10800000">
          <a:off x="588509" y="1548672"/>
          <a:ext cx="2879998" cy="1130153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552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>
              <a:solidFill>
                <a:schemeClr val="tx1"/>
              </a:solidFill>
              <a:latin typeface="+mn-lt"/>
            </a:rPr>
            <a:t>Il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62,7%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degli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stupri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è commesso da un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partner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attuale o precedente </a:t>
          </a:r>
          <a:endParaRPr lang="it-IT" sz="1600" kern="1200" dirty="0">
            <a:solidFill>
              <a:schemeClr val="tx1"/>
            </a:solidFill>
            <a:latin typeface="+mn-lt"/>
          </a:endParaRPr>
        </a:p>
      </dsp:txBody>
      <dsp:txXfrm rot="10800000">
        <a:off x="871047" y="1548672"/>
        <a:ext cx="2597460" cy="1130153"/>
      </dsp:txXfrm>
    </dsp:sp>
    <dsp:sp modelId="{F97EF464-90A6-480D-B7F1-059B82CC6EBB}">
      <dsp:nvSpPr>
        <dsp:cNvPr id="0" name=""/>
        <dsp:cNvSpPr/>
      </dsp:nvSpPr>
      <dsp:spPr>
        <a:xfrm>
          <a:off x="370296" y="1731939"/>
          <a:ext cx="763618" cy="763618"/>
        </a:xfrm>
        <a:prstGeom prst="ellipse">
          <a:avLst/>
        </a:prstGeom>
        <a:solidFill>
          <a:schemeClr val="accent3">
            <a:tint val="50000"/>
            <a:hueOff val="5376099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F7DC5-3242-4AA4-9BF1-D19E474EDD81}">
      <dsp:nvSpPr>
        <dsp:cNvPr id="0" name=""/>
        <dsp:cNvSpPr/>
      </dsp:nvSpPr>
      <dsp:spPr>
        <a:xfrm rot="10800000">
          <a:off x="588509" y="3058957"/>
          <a:ext cx="2879998" cy="108000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552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dirty="0">
              <a:solidFill>
                <a:schemeClr val="tx1"/>
              </a:solidFill>
              <a:latin typeface="+mn-lt"/>
            </a:rPr>
            <a:t>Gli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sconosciuti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</a:t>
          </a:r>
          <a:r>
            <a:rPr lang="it-IT" sz="1400" b="0" kern="1200" dirty="0">
              <a:solidFill>
                <a:schemeClr val="tx1"/>
              </a:solidFill>
              <a:latin typeface="+mn-lt"/>
            </a:rPr>
            <a:t>sono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 nella maggior parte dei casi autori di </a:t>
          </a:r>
          <a:r>
            <a:rPr lang="it-IT" sz="1800" b="1" kern="1200" dirty="0">
              <a:solidFill>
                <a:schemeClr val="tx1"/>
              </a:solidFill>
              <a:latin typeface="+mn-lt"/>
            </a:rPr>
            <a:t>molestie sessuali </a:t>
          </a:r>
          <a:r>
            <a:rPr lang="it-IT" sz="1600" b="0" kern="1200" dirty="0">
              <a:solidFill>
                <a:schemeClr val="tx1"/>
              </a:solidFill>
              <a:latin typeface="+mn-lt"/>
            </a:rPr>
            <a:t>(76,8%)</a:t>
          </a:r>
          <a:r>
            <a:rPr lang="it-IT" sz="1600" b="1" kern="1200" dirty="0">
              <a:solidFill>
                <a:schemeClr val="tx1"/>
              </a:solidFill>
              <a:latin typeface="+mn-lt"/>
            </a:rPr>
            <a:t> </a:t>
          </a:r>
          <a:endParaRPr lang="it-IT" sz="1600" kern="1200" dirty="0">
            <a:solidFill>
              <a:schemeClr val="tx1"/>
            </a:solidFill>
            <a:latin typeface="+mn-lt"/>
          </a:endParaRPr>
        </a:p>
      </dsp:txBody>
      <dsp:txXfrm rot="10800000">
        <a:off x="858510" y="3058957"/>
        <a:ext cx="2609997" cy="1080005"/>
      </dsp:txXfrm>
    </dsp:sp>
    <dsp:sp modelId="{9B1D15CA-CEFA-4C25-8D6D-B86E191010C7}">
      <dsp:nvSpPr>
        <dsp:cNvPr id="0" name=""/>
        <dsp:cNvSpPr/>
      </dsp:nvSpPr>
      <dsp:spPr>
        <a:xfrm>
          <a:off x="370296" y="3217150"/>
          <a:ext cx="763618" cy="763618"/>
        </a:xfrm>
        <a:prstGeom prst="ellipse">
          <a:avLst/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38F84-B706-4E8D-A6E0-F593A21DD572}">
      <dsp:nvSpPr>
        <dsp:cNvPr id="0" name=""/>
        <dsp:cNvSpPr/>
      </dsp:nvSpPr>
      <dsp:spPr>
        <a:xfrm>
          <a:off x="0" y="0"/>
          <a:ext cx="6513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AA2EA-0C75-49B8-8AC2-247DAED9CA2E}">
      <dsp:nvSpPr>
        <dsp:cNvPr id="0" name=""/>
        <dsp:cNvSpPr/>
      </dsp:nvSpPr>
      <dsp:spPr>
        <a:xfrm>
          <a:off x="0" y="0"/>
          <a:ext cx="1800449" cy="394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000000"/>
              </a:solidFill>
            </a:rPr>
            <a:t>creare un </a:t>
          </a:r>
          <a:r>
            <a:rPr lang="it-IT" sz="2000" kern="1200" dirty="0">
              <a:solidFill>
                <a:srgbClr val="B2197A"/>
              </a:solidFill>
            </a:rPr>
            <a:t>sistema integrato </a:t>
          </a:r>
          <a:r>
            <a:rPr lang="it-IT" sz="2000" kern="1200" dirty="0">
              <a:solidFill>
                <a:srgbClr val="000000"/>
              </a:solidFill>
            </a:rPr>
            <a:t>di rilevazione dei dati da tutte le fonti che</a:t>
          </a:r>
          <a:endParaRPr lang="it-IT" sz="2000" kern="1200" dirty="0"/>
        </a:p>
      </dsp:txBody>
      <dsp:txXfrm>
        <a:off x="0" y="0"/>
        <a:ext cx="1800449" cy="3944774"/>
      </dsp:txXfrm>
    </dsp:sp>
    <dsp:sp modelId="{2E3C1C23-043B-45A4-8947-1D35A242CEFF}">
      <dsp:nvSpPr>
        <dsp:cNvPr id="0" name=""/>
        <dsp:cNvSpPr/>
      </dsp:nvSpPr>
      <dsp:spPr>
        <a:xfrm>
          <a:off x="1888798" y="62792"/>
          <a:ext cx="4623604" cy="801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rgbClr val="B2197A"/>
              </a:solidFill>
            </a:rPr>
            <a:t>superi la frammentarietà e la parzialità</a:t>
          </a:r>
          <a:r>
            <a:rPr lang="it-IT" sz="1800" kern="1200" dirty="0">
              <a:solidFill>
                <a:srgbClr val="000000"/>
              </a:solidFill>
            </a:rPr>
            <a:t> delle informazioni raccolte dai vari soggetti</a:t>
          </a:r>
          <a:endParaRPr lang="it-IT" sz="1800" kern="1200" dirty="0"/>
        </a:p>
      </dsp:txBody>
      <dsp:txXfrm>
        <a:off x="1888798" y="62792"/>
        <a:ext cx="4623604" cy="801951"/>
      </dsp:txXfrm>
    </dsp:sp>
    <dsp:sp modelId="{5928CB37-39C9-45C2-97E3-7B281DD7E10C}">
      <dsp:nvSpPr>
        <dsp:cNvPr id="0" name=""/>
        <dsp:cNvSpPr/>
      </dsp:nvSpPr>
      <dsp:spPr>
        <a:xfrm>
          <a:off x="1800449" y="864744"/>
          <a:ext cx="47119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2183D-84F9-47B8-8923-ECA5620482CB}">
      <dsp:nvSpPr>
        <dsp:cNvPr id="0" name=""/>
        <dsp:cNvSpPr/>
      </dsp:nvSpPr>
      <dsp:spPr>
        <a:xfrm>
          <a:off x="1888798" y="927537"/>
          <a:ext cx="4623604" cy="1633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it-IT" sz="1800" kern="1200" dirty="0">
              <a:solidFill>
                <a:srgbClr val="B2197A"/>
              </a:solidFill>
            </a:rPr>
            <a:t>generi flussi strutturati di dati completi, disaggregati e standardizzati </a:t>
          </a:r>
          <a:r>
            <a:rPr lang="it-IT" sz="1800" kern="1200" dirty="0">
              <a:solidFill>
                <a:schemeClr val="tx1"/>
              </a:solidFill>
            </a:rPr>
            <a:t>per</a:t>
          </a:r>
          <a:r>
            <a:rPr lang="it-IT" sz="1800" kern="1200" dirty="0">
              <a:solidFill>
                <a:srgbClr val="B2197A"/>
              </a:solidFill>
            </a:rPr>
            <a:t> </a:t>
          </a:r>
          <a:r>
            <a:rPr lang="it-IT" sz="1800" kern="1200" dirty="0">
              <a:solidFill>
                <a:srgbClr val="000000"/>
              </a:solidFill>
            </a:rPr>
            <a:t>tutti gli attori istituzionali, politici e sociali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1600" kern="1200" dirty="0">
              <a:solidFill>
                <a:srgbClr val="000000"/>
              </a:solidFill>
              <a:latin typeface="+mn-lt"/>
            </a:rPr>
            <a:t>(disaggregati per le diverse condizioni, in particolare per presenza di </a:t>
          </a:r>
          <a:r>
            <a:rPr lang="it-IT" sz="1600" kern="1200" dirty="0">
              <a:solidFill>
                <a:srgbClr val="B2197A"/>
              </a:solidFill>
              <a:latin typeface="+mn-lt"/>
            </a:rPr>
            <a:t>disabilità</a:t>
          </a:r>
          <a:r>
            <a:rPr lang="it-IT" sz="1600" kern="1200" dirty="0">
              <a:solidFill>
                <a:srgbClr val="000000"/>
              </a:solidFill>
              <a:latin typeface="+mn-lt"/>
            </a:rPr>
            <a:t>).</a:t>
          </a:r>
          <a:endParaRPr lang="it-IT" sz="1600" kern="1200" dirty="0"/>
        </a:p>
      </dsp:txBody>
      <dsp:txXfrm>
        <a:off x="1888798" y="927537"/>
        <a:ext cx="4623604" cy="1633290"/>
      </dsp:txXfrm>
    </dsp:sp>
    <dsp:sp modelId="{39093CEB-AAF6-4BA2-874D-0867BE2AC521}">
      <dsp:nvSpPr>
        <dsp:cNvPr id="0" name=""/>
        <dsp:cNvSpPr/>
      </dsp:nvSpPr>
      <dsp:spPr>
        <a:xfrm>
          <a:off x="1800449" y="2560828"/>
          <a:ext cx="47119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21EED-B65D-445C-8F16-C23116B7FF81}">
      <dsp:nvSpPr>
        <dsp:cNvPr id="0" name=""/>
        <dsp:cNvSpPr/>
      </dsp:nvSpPr>
      <dsp:spPr>
        <a:xfrm>
          <a:off x="1888798" y="2623620"/>
          <a:ext cx="4623604" cy="1255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rgbClr val="B2197A"/>
              </a:solidFill>
            </a:rPr>
            <a:t>integri nel sistema i dati </a:t>
          </a:r>
          <a:r>
            <a:rPr lang="it-IT" sz="1800" kern="1200" dirty="0">
              <a:solidFill>
                <a:schemeClr val="tx1"/>
              </a:solidFill>
            </a:rPr>
            <a:t>raccolti</a:t>
          </a:r>
          <a:r>
            <a:rPr lang="it-IT" sz="1800" kern="1200" dirty="0">
              <a:solidFill>
                <a:srgbClr val="B2197A"/>
              </a:solidFill>
            </a:rPr>
            <a:t> </a:t>
          </a:r>
          <a:r>
            <a:rPr lang="it-IT" sz="1800" kern="1200" dirty="0">
              <a:solidFill>
                <a:schemeClr val="tx1"/>
              </a:solidFill>
            </a:rPr>
            <a:t>dai</a:t>
          </a:r>
          <a:r>
            <a:rPr lang="it-IT" sz="1800" kern="1200" dirty="0">
              <a:solidFill>
                <a:srgbClr val="B2197A"/>
              </a:solidFill>
            </a:rPr>
            <a:t> centri antiviolenza </a:t>
          </a:r>
          <a:r>
            <a:rPr lang="it-IT" sz="1800" kern="1200" dirty="0">
              <a:solidFill>
                <a:schemeClr val="tx1"/>
              </a:solidFill>
            </a:rPr>
            <a:t>e case rifugio</a:t>
          </a:r>
        </a:p>
      </dsp:txBody>
      <dsp:txXfrm>
        <a:off x="1888798" y="2623620"/>
        <a:ext cx="4623604" cy="1255855"/>
      </dsp:txXfrm>
    </dsp:sp>
    <dsp:sp modelId="{3C49DCB4-BA23-4172-ACFF-AC6C356FBAFE}">
      <dsp:nvSpPr>
        <dsp:cNvPr id="0" name=""/>
        <dsp:cNvSpPr/>
      </dsp:nvSpPr>
      <dsp:spPr>
        <a:xfrm>
          <a:off x="1800449" y="3879476"/>
          <a:ext cx="47119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BA4DC581-0D19-8D47-B6F7-1341E2AA3A50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22EB77A-501B-7644-A958-D5E2ADA510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4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100" dirty="0">
                <a:solidFill>
                  <a:schemeClr val="tx1"/>
                </a:solidFill>
              </a:rPr>
              <a:t>La convenzione di Istanbul presta una particolare attenzione </a:t>
            </a:r>
            <a:r>
              <a:rPr lang="it-IT" sz="1100" b="1" dirty="0">
                <a:solidFill>
                  <a:schemeClr val="tx1"/>
                </a:solidFill>
              </a:rPr>
              <a:t>all’importanza dei dati</a:t>
            </a:r>
            <a:r>
              <a:rPr lang="it-IT" sz="1100" baseline="0" dirty="0">
                <a:solidFill>
                  <a:schemeClr val="tx1"/>
                </a:solidFill>
              </a:rPr>
              <a:t> che sono r</a:t>
            </a:r>
            <a:r>
              <a:rPr lang="it-IT" sz="1100" dirty="0">
                <a:solidFill>
                  <a:schemeClr val="tx1"/>
                </a:solidFill>
              </a:rPr>
              <a:t>iconosciuti come </a:t>
            </a:r>
            <a:r>
              <a:rPr lang="it-IT" sz="1100" b="1" dirty="0">
                <a:solidFill>
                  <a:schemeClr val="tx1"/>
                </a:solidFill>
              </a:rPr>
              <a:t>strumento essenziale per disegnare le politiche sociali contro la violenza di genere</a:t>
            </a:r>
            <a:r>
              <a:rPr lang="it-IT" sz="1100" dirty="0">
                <a:solidFill>
                  <a:schemeClr val="tx1"/>
                </a:solidFill>
              </a:rPr>
              <a:t>. </a:t>
            </a:r>
          </a:p>
          <a:p>
            <a:r>
              <a:rPr lang="it-IT" sz="1100" dirty="0">
                <a:solidFill>
                  <a:schemeClr val="tx1"/>
                </a:solidFill>
              </a:rPr>
              <a:t>Secondo</a:t>
            </a:r>
            <a:r>
              <a:rPr lang="it-IT" sz="1100" baseline="0" dirty="0">
                <a:solidFill>
                  <a:schemeClr val="tx1"/>
                </a:solidFill>
              </a:rPr>
              <a:t> l’articolo 11 della Convenzione, i 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b="1" dirty="0">
                <a:solidFill>
                  <a:schemeClr val="tx1"/>
                </a:solidFill>
              </a:rPr>
              <a:t>dati</a:t>
            </a:r>
            <a:r>
              <a:rPr lang="it-IT" sz="1100" dirty="0">
                <a:solidFill>
                  <a:schemeClr val="tx1"/>
                </a:solidFill>
              </a:rPr>
              <a:t> devono essere di </a:t>
            </a:r>
            <a:r>
              <a:rPr lang="it-IT" sz="1100" b="1" dirty="0">
                <a:solidFill>
                  <a:schemeClr val="tx1"/>
                </a:solidFill>
              </a:rPr>
              <a:t>qualità</a:t>
            </a:r>
            <a:r>
              <a:rPr lang="it-IT" sz="1100" dirty="0">
                <a:solidFill>
                  <a:schemeClr val="tx1"/>
                </a:solidFill>
              </a:rPr>
              <a:t> e quindi sono necessarie </a:t>
            </a:r>
            <a:r>
              <a:rPr lang="it-IT" sz="1100" b="1" dirty="0">
                <a:solidFill>
                  <a:schemeClr val="tx1"/>
                </a:solidFill>
              </a:rPr>
              <a:t>rilevazioni periodiche e regolari</a:t>
            </a:r>
            <a:r>
              <a:rPr lang="it-IT" sz="1100" dirty="0">
                <a:solidFill>
                  <a:schemeClr val="tx1"/>
                </a:solidFill>
              </a:rPr>
              <a:t> in grado di raccogliere dati:</a:t>
            </a:r>
          </a:p>
          <a:p>
            <a:pPr marL="1085850" lvl="2" indent="-171450">
              <a:spcAft>
                <a:spcPts val="0"/>
              </a:spcAft>
              <a:buFont typeface="Wingdings" panose="05000000000000000000" pitchFamily="2" charset="2"/>
              <a:buChar char="§"/>
              <a:defRPr sz="1500" spc="0"/>
            </a:pPr>
            <a:r>
              <a:rPr lang="it-IT" sz="1100" b="1" spc="11" dirty="0">
                <a:solidFill>
                  <a:schemeClr val="tx1"/>
                </a:solidFill>
              </a:rPr>
              <a:t>completi</a:t>
            </a:r>
          </a:p>
          <a:p>
            <a:pPr marL="1085850" lvl="2" indent="-171450">
              <a:spcAft>
                <a:spcPts val="0"/>
              </a:spcAft>
              <a:buFont typeface="Wingdings" panose="05000000000000000000" pitchFamily="2" charset="2"/>
              <a:buChar char="§"/>
              <a:defRPr sz="1500" spc="0"/>
            </a:pPr>
            <a:r>
              <a:rPr lang="it-IT" sz="1100" b="1" spc="11" dirty="0">
                <a:solidFill>
                  <a:schemeClr val="tx1"/>
                </a:solidFill>
              </a:rPr>
              <a:t>disaggregati</a:t>
            </a:r>
            <a:r>
              <a:rPr lang="it-IT" sz="1100" spc="11" dirty="0">
                <a:solidFill>
                  <a:schemeClr val="tx1"/>
                </a:solidFill>
              </a:rPr>
              <a:t> </a:t>
            </a:r>
          </a:p>
          <a:p>
            <a:pPr marL="1085850" lvl="2" indent="-171450">
              <a:spcAft>
                <a:spcPts val="0"/>
              </a:spcAft>
              <a:buFont typeface="Wingdings" panose="05000000000000000000" pitchFamily="2" charset="2"/>
              <a:buChar char="§"/>
              <a:defRPr sz="1500" spc="0"/>
            </a:pPr>
            <a:r>
              <a:rPr lang="it-IT" sz="1100" b="1" spc="11" dirty="0">
                <a:solidFill>
                  <a:schemeClr val="tx1"/>
                </a:solidFill>
              </a:rPr>
              <a:t>standardizzati</a:t>
            </a:r>
          </a:p>
          <a:p>
            <a:r>
              <a:rPr lang="it-IT" sz="1100" dirty="0">
                <a:solidFill>
                  <a:schemeClr val="tx1"/>
                </a:solidFill>
              </a:rPr>
              <a:t>che </a:t>
            </a:r>
            <a:r>
              <a:rPr lang="it-IT" sz="1100" b="1" dirty="0">
                <a:solidFill>
                  <a:schemeClr val="tx1"/>
                </a:solidFill>
              </a:rPr>
              <a:t>rappresentino adeguatamente il fenomeno </a:t>
            </a:r>
            <a:r>
              <a:rPr lang="it-IT" sz="1100" dirty="0">
                <a:solidFill>
                  <a:schemeClr val="tx1"/>
                </a:solidFill>
              </a:rPr>
              <a:t>e che vengano interpretati in base a una</a:t>
            </a:r>
            <a:r>
              <a:rPr lang="it-IT" sz="1100" i="1" dirty="0">
                <a:solidFill>
                  <a:schemeClr val="tx1"/>
                </a:solidFill>
              </a:rPr>
              <a:t> </a:t>
            </a:r>
            <a:r>
              <a:rPr lang="it-IT" sz="1100" b="1" i="1" dirty="0">
                <a:solidFill>
                  <a:schemeClr val="tx1"/>
                </a:solidFill>
              </a:rPr>
              <a:t>lettura di genere</a:t>
            </a:r>
            <a:r>
              <a:rPr lang="it-IT" sz="1100" dirty="0">
                <a:solidFill>
                  <a:schemeClr val="tx1"/>
                </a:solidFill>
              </a:rPr>
              <a:t>.</a:t>
            </a:r>
          </a:p>
          <a:p>
            <a:endParaRPr lang="it-IT" sz="1000" dirty="0">
              <a:solidFill>
                <a:schemeClr val="tx1"/>
              </a:solidFill>
            </a:endParaRPr>
          </a:p>
          <a:p>
            <a:pPr algn="ctr"/>
            <a:r>
              <a:rPr lang="it-IT" sz="1000" b="1" dirty="0">
                <a:solidFill>
                  <a:schemeClr val="tx1"/>
                </a:solidFill>
              </a:rPr>
              <a:t>Articolo 11 – Raccolta dei dati e ricerca</a:t>
            </a:r>
          </a:p>
          <a:p>
            <a:pPr marL="263433" indent="-263433">
              <a:tabLst>
                <a:tab pos="263433" algn="l"/>
              </a:tabLst>
            </a:pPr>
            <a:r>
              <a:rPr lang="it-IT" sz="1000" b="1" dirty="0">
                <a:solidFill>
                  <a:schemeClr val="tx1"/>
                </a:solidFill>
              </a:rPr>
              <a:t>1.	</a:t>
            </a:r>
            <a:r>
              <a:rPr lang="it-IT" sz="1000" dirty="0">
                <a:solidFill>
                  <a:schemeClr val="tx1"/>
                </a:solidFill>
              </a:rPr>
              <a:t>Ai fini dell’applicazione della presente Convenzione, le Parti si impegnano a:</a:t>
            </a:r>
          </a:p>
          <a:p>
            <a:pPr marL="263433" indent="-263433" defTabSz="434969">
              <a:tabLst>
                <a:tab pos="263433" algn="l"/>
              </a:tabLst>
            </a:pPr>
            <a:r>
              <a:rPr lang="it-IT" sz="1000" dirty="0">
                <a:solidFill>
                  <a:schemeClr val="tx1"/>
                </a:solidFill>
              </a:rPr>
              <a:t>	a.	</a:t>
            </a:r>
            <a:r>
              <a:rPr lang="it-IT" sz="1000" b="1" dirty="0">
                <a:solidFill>
                  <a:schemeClr val="tx1"/>
                </a:solidFill>
              </a:rPr>
              <a:t>raccogliere a intervalli regolari i dati statistici disaggregati</a:t>
            </a:r>
            <a:r>
              <a:rPr lang="it-IT" sz="1000" dirty="0">
                <a:solidFill>
                  <a:schemeClr val="tx1"/>
                </a:solidFill>
              </a:rPr>
              <a:t> </a:t>
            </a:r>
            <a:r>
              <a:rPr lang="it-IT" sz="1000" b="1" dirty="0">
                <a:solidFill>
                  <a:schemeClr val="tx1"/>
                </a:solidFill>
              </a:rPr>
              <a:t>pertinenti su questioni relative a qualsiasi forma di violenza </a:t>
            </a:r>
            <a:r>
              <a:rPr lang="it-IT" sz="1000" dirty="0">
                <a:solidFill>
                  <a:schemeClr val="tx1"/>
                </a:solidFill>
              </a:rPr>
              <a:t>che rientra nel campo di applicazione della presente Convenzione;</a:t>
            </a:r>
          </a:p>
          <a:p>
            <a:pPr marL="263433" indent="-263433">
              <a:tabLst>
                <a:tab pos="263433" algn="l"/>
                <a:tab pos="434969" algn="l"/>
              </a:tabLst>
            </a:pPr>
            <a:r>
              <a:rPr lang="it-IT" sz="1000" dirty="0">
                <a:solidFill>
                  <a:schemeClr val="tx1"/>
                </a:solidFill>
              </a:rPr>
              <a:t>	b.	sostenere la ricerca su tutte le forme di violenza che rientrano nel campo di applicazione della presente Convenzione, al fine di studiarne le cause profonde e gli effetti, la frequenza e le percentuali delle condanne, come pure l’efficacia delle misure adottate ai fini dell’applicazione della presente Convenzione.</a:t>
            </a:r>
          </a:p>
          <a:p>
            <a:pPr marL="263433" indent="-263433">
              <a:tabLst>
                <a:tab pos="263433" algn="l"/>
              </a:tabLst>
            </a:pPr>
            <a:r>
              <a:rPr lang="it-IT" sz="1000" b="1" dirty="0">
                <a:solidFill>
                  <a:schemeClr val="tx1"/>
                </a:solidFill>
              </a:rPr>
              <a:t>2.	</a:t>
            </a:r>
            <a:r>
              <a:rPr lang="it-IT" sz="1000" dirty="0">
                <a:solidFill>
                  <a:schemeClr val="tx1"/>
                </a:solidFill>
              </a:rPr>
              <a:t>Le Parti si adoperano per </a:t>
            </a:r>
            <a:r>
              <a:rPr lang="it-IT" sz="1000" b="1" dirty="0">
                <a:solidFill>
                  <a:schemeClr val="tx1"/>
                </a:solidFill>
              </a:rPr>
              <a:t>realizzare indagini sulla popolazione</a:t>
            </a:r>
            <a:r>
              <a:rPr lang="it-IT" sz="1000" dirty="0">
                <a:solidFill>
                  <a:schemeClr val="tx1"/>
                </a:solidFill>
              </a:rPr>
              <a:t>, </a:t>
            </a:r>
            <a:r>
              <a:rPr lang="it-IT" sz="1000" b="1" dirty="0">
                <a:solidFill>
                  <a:schemeClr val="tx1"/>
                </a:solidFill>
              </a:rPr>
              <a:t>a intervalli regolari</a:t>
            </a:r>
            <a:r>
              <a:rPr lang="it-IT" sz="1000" dirty="0">
                <a:solidFill>
                  <a:schemeClr val="tx1"/>
                </a:solidFill>
              </a:rPr>
              <a:t>, </a:t>
            </a:r>
            <a:r>
              <a:rPr lang="it-IT" sz="1000" b="1" dirty="0">
                <a:solidFill>
                  <a:schemeClr val="tx1"/>
                </a:solidFill>
              </a:rPr>
              <a:t>allo scopo di determinare la prevalenza e le tendenze di ogni forma di violenz</a:t>
            </a:r>
            <a:r>
              <a:rPr lang="it-IT" sz="1000" dirty="0">
                <a:solidFill>
                  <a:schemeClr val="tx1"/>
                </a:solidFill>
              </a:rPr>
              <a:t>a che rientra nel campo di applicazione della presente Convenzione.</a:t>
            </a:r>
          </a:p>
          <a:p>
            <a:pPr marL="263433" indent="-263433">
              <a:tabLst>
                <a:tab pos="263433" algn="l"/>
              </a:tabLst>
            </a:pPr>
            <a:r>
              <a:rPr lang="it-IT" sz="1000" dirty="0">
                <a:solidFill>
                  <a:schemeClr val="tx1"/>
                </a:solidFill>
              </a:rPr>
              <a:t>3.	Le Parti forniscono al Gruppo di esperti menzionato all'articolo 66 della presente Convenzione le informazioni raccolte conformemente al presente articolo, per stimolare la cooperazione e permettere un confronto a livello internazionale.</a:t>
            </a:r>
          </a:p>
          <a:p>
            <a:pPr marL="263433" indent="-263433">
              <a:tabLst>
                <a:tab pos="263433" algn="l"/>
              </a:tabLst>
            </a:pPr>
            <a:r>
              <a:rPr lang="it-IT" sz="1000" dirty="0">
                <a:solidFill>
                  <a:schemeClr val="tx1"/>
                </a:solidFill>
              </a:rPr>
              <a:t>4.	Le Parti vigilano affinché le informazioni raccolte conformemente al presente articolo siano messe a disposizione del pubblico</a:t>
            </a:r>
          </a:p>
          <a:p>
            <a:endParaRPr lang="it-IT" sz="1000" dirty="0">
              <a:solidFill>
                <a:schemeClr val="tx1"/>
              </a:solidFill>
            </a:endParaRPr>
          </a:p>
          <a:p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13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r>
              <a:rPr lang="it-IT" sz="1000" b="0" dirty="0">
                <a:solidFill>
                  <a:schemeClr val="tx1"/>
                </a:solidFill>
              </a:rPr>
              <a:t>In </a:t>
            </a:r>
            <a:r>
              <a:rPr lang="it-IT" sz="1000" b="0" dirty="0" err="1">
                <a:solidFill>
                  <a:schemeClr val="tx1"/>
                </a:solidFill>
              </a:rPr>
              <a:t>italia</a:t>
            </a:r>
            <a:r>
              <a:rPr lang="it-IT" sz="1000" b="0" dirty="0">
                <a:solidFill>
                  <a:schemeClr val="tx1"/>
                </a:solidFill>
              </a:rPr>
              <a:t> ci troviamo d</a:t>
            </a:r>
            <a:r>
              <a:rPr lang="it-IT" sz="1000" b="0" baseline="0" dirty="0">
                <a:solidFill>
                  <a:schemeClr val="tx1"/>
                </a:solidFill>
              </a:rPr>
              <a:t>i fronte all</a:t>
            </a:r>
            <a:r>
              <a:rPr lang="it-IT" sz="1000" b="1" baseline="0" dirty="0">
                <a:solidFill>
                  <a:schemeClr val="tx1"/>
                </a:solidFill>
              </a:rPr>
              <a:t>’</a:t>
            </a:r>
            <a:r>
              <a:rPr lang="it-IT" sz="1000" b="1" dirty="0">
                <a:solidFill>
                  <a:schemeClr val="tx1"/>
                </a:solidFill>
              </a:rPr>
              <a:t>assenza di un sistema</a:t>
            </a:r>
            <a:r>
              <a:rPr lang="it-IT" sz="1000" dirty="0">
                <a:solidFill>
                  <a:schemeClr val="tx1"/>
                </a:solidFill>
              </a:rPr>
              <a:t> </a:t>
            </a:r>
            <a:r>
              <a:rPr lang="it-IT" sz="1000" b="1" dirty="0">
                <a:solidFill>
                  <a:schemeClr val="tx1"/>
                </a:solidFill>
              </a:rPr>
              <a:t>di rilevazione standardizzato, coordinato e condiviso fra tutte le organizzazioni.</a:t>
            </a:r>
            <a:endParaRPr lang="it-IT" sz="10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fonti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carattere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istituzionale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attuali – in ambito sanitario, giuridico, sociale – sono plurime, frammentarie e carenti e quindi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idonee a cogliere il fenomeno nella sua completezza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molti archivi manca addirittura il dato fondamentale sulla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relazione dell’autore con la donna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 ha subito violenza.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r>
              <a:rPr lang="it-IT" sz="1000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rilevazioni, quando vengono effettuate</a:t>
            </a:r>
            <a:r>
              <a:rPr lang="it-IT" sz="1000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usano modulistica insufficiente </a:t>
            </a:r>
            <a:r>
              <a:rPr lang="it-IT" sz="1000" dirty="0">
                <a:solidFill>
                  <a:schemeClr val="tx1"/>
                </a:solidFill>
              </a:rPr>
              <a:t>per i dati amministrativi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dati non sempre raccolti in base al </a:t>
            </a:r>
            <a:r>
              <a:rPr lang="it-IT" sz="1000" b="1" dirty="0">
                <a:solidFill>
                  <a:schemeClr val="tx1"/>
                </a:solidFill>
              </a:rPr>
              <a:t>genere dell'autore </a:t>
            </a:r>
            <a:r>
              <a:rPr lang="it-IT" sz="1000" dirty="0">
                <a:solidFill>
                  <a:schemeClr val="tx1"/>
                </a:solidFill>
              </a:rPr>
              <a:t>della violenza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caratteristiche personali </a:t>
            </a:r>
            <a:r>
              <a:rPr lang="it-IT" sz="1000" dirty="0">
                <a:solidFill>
                  <a:schemeClr val="tx1"/>
                </a:solidFill>
              </a:rPr>
              <a:t>e individuali di tutti i soggetti coinvolti non rilevate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violenza economica non rilevata (</a:t>
            </a:r>
            <a:r>
              <a:rPr lang="it-IT" sz="1000" dirty="0">
                <a:solidFill>
                  <a:schemeClr val="tx1"/>
                </a:solidFill>
              </a:rPr>
              <a:t>non è ritenuta uno specifico reato e spesso rientra nella violenza psicologica oppure ricade all'interno della violenza domestica) eppure è una delle forme di violenza maggiormente esercitata (oltre il 30%).</a:t>
            </a:r>
            <a:r>
              <a:rPr lang="it-IT" sz="1000" baseline="0" dirty="0">
                <a:solidFill>
                  <a:schemeClr val="tx1"/>
                </a:solidFill>
              </a:rPr>
              <a:t>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 punto di vista giuridico non vi è uno specifico crimine, è previsto il reato di ‘Violazione degli obblighi di assistenza familiare’ (art. 570 c.p.), ampliato nel 2018 anche al coniuge separato e/o divorziato (art.570-bis)), di cui però non sono disponibili dati. </a:t>
            </a:r>
            <a:endParaRPr lang="it-IT" sz="10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assenza di continuità </a:t>
            </a:r>
            <a:r>
              <a:rPr lang="it-IT" sz="1000" dirty="0">
                <a:solidFill>
                  <a:schemeClr val="tx1"/>
                </a:solidFill>
              </a:rPr>
              <a:t>della rilevazione e formazione dei rilevatori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endParaRPr lang="it-IT" sz="10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Manca un’indagine istituzionale sui costi della violenza alle donne in Italia.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SzTx/>
              <a:buFont typeface="Century Schoolbook" panose="02040604050505020304" pitchFamily="18" charset="0"/>
              <a:buNone/>
              <a:tabLst/>
              <a:defRPr sz="1500" spc="0"/>
            </a:pPr>
            <a:endParaRPr lang="it-IT" sz="1000" b="1" kern="1200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SzTx/>
              <a:buFont typeface="Century Schoolbook" panose="02040604050505020304" pitchFamily="18" charset="0"/>
              <a:buNone/>
              <a:tabLst/>
              <a:defRPr sz="1500" spc="0"/>
            </a:pPr>
            <a:r>
              <a:rPr lang="it-IT" sz="1000" b="1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quanto riguarda</a:t>
            </a:r>
            <a:r>
              <a:rPr lang="it-IT" sz="1000" b="1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</a:t>
            </a:r>
            <a:r>
              <a:rPr lang="it-IT" sz="1000" b="1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fonti socio-sanitarie</a:t>
            </a:r>
            <a:r>
              <a:rPr lang="it-IT" sz="1000" b="1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000" b="1" kern="1200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endParaRPr lang="it-IT" sz="1000" b="1" dirty="0">
              <a:solidFill>
                <a:schemeClr val="tx1"/>
              </a:solidFill>
            </a:endParaRP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non esiste ancora un sistema di rilevazione nazionale delle donne che subiscono violenza e che si rivolgono ai servizi</a:t>
            </a:r>
            <a:r>
              <a:rPr lang="it-IT" sz="1000" b="1" baseline="0" dirty="0">
                <a:solidFill>
                  <a:schemeClr val="tx1"/>
                </a:solidFill>
              </a:rPr>
              <a:t> </a:t>
            </a:r>
            <a:r>
              <a:rPr lang="it-IT" sz="1000" dirty="0">
                <a:solidFill>
                  <a:schemeClr val="tx1"/>
                </a:solidFill>
              </a:rPr>
              <a:t>sanitari (medico di base, consultori, pronto soccorso, strutture ospedaliere, medicina specialistica…) e</a:t>
            </a:r>
            <a:r>
              <a:rPr lang="it-IT" sz="1000" baseline="0" dirty="0">
                <a:solidFill>
                  <a:schemeClr val="tx1"/>
                </a:solidFill>
              </a:rPr>
              <a:t> </a:t>
            </a:r>
            <a:r>
              <a:rPr lang="it-IT" sz="1000" dirty="0">
                <a:solidFill>
                  <a:schemeClr val="tx1"/>
                </a:solidFill>
              </a:rPr>
              <a:t>sociali (pubblici e privati)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E anche quando esiste un Osservatorio, i</a:t>
            </a:r>
            <a:r>
              <a:rPr lang="it-IT" sz="1000" b="1" baseline="0" dirty="0">
                <a:solidFill>
                  <a:schemeClr val="tx1"/>
                </a:solidFill>
              </a:rPr>
              <a:t> </a:t>
            </a:r>
            <a:r>
              <a:rPr lang="it-IT" sz="1000" b="1" dirty="0">
                <a:solidFill>
                  <a:schemeClr val="tx1"/>
                </a:solidFill>
              </a:rPr>
              <a:t>dati rilevati comunque non sempre considerano</a:t>
            </a:r>
            <a:r>
              <a:rPr lang="it-IT" sz="1000" b="1" baseline="0" dirty="0">
                <a:solidFill>
                  <a:schemeClr val="tx1"/>
                </a:solidFill>
              </a:rPr>
              <a:t> </a:t>
            </a:r>
            <a:endParaRPr lang="it-IT" sz="1000" b="1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il genere e la relazione tra autore e vittima (vedi Osservatorio</a:t>
            </a:r>
            <a:r>
              <a:rPr lang="it-IT" sz="1000" baseline="0" dirty="0">
                <a:solidFill>
                  <a:schemeClr val="tx1"/>
                </a:solidFill>
              </a:rPr>
              <a:t> Toscana, dati del pronto soccorso)</a:t>
            </a:r>
            <a:endParaRPr lang="it-IT" sz="1000" dirty="0">
              <a:solidFill>
                <a:schemeClr val="tx1"/>
              </a:solidFill>
            </a:endParaRP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SzTx/>
              <a:buFont typeface="Wingdings" panose="05000000000000000000" pitchFamily="2" charset="2"/>
              <a:buChar char="§"/>
              <a:tabLst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tipo di violenza esercitata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il numero e la tipologia delle vittime coinvolte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La presenza di </a:t>
            </a:r>
            <a:r>
              <a:rPr lang="it-IT" sz="1000" dirty="0" err="1">
                <a:solidFill>
                  <a:schemeClr val="tx1"/>
                </a:solidFill>
              </a:rPr>
              <a:t>disabilià</a:t>
            </a:r>
            <a:endParaRPr lang="it-IT" sz="1000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La presenza di MGF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il numero di autori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endParaRPr lang="it-IT" sz="1000" dirty="0">
              <a:solidFill>
                <a:schemeClr val="tx1"/>
              </a:solidFill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SzTx/>
              <a:buFont typeface="Century Schoolbook" panose="02040604050505020304" pitchFamily="18" charset="0"/>
              <a:buNone/>
              <a:tabLst/>
              <a:defRPr sz="1500" spc="0"/>
            </a:pPr>
            <a:r>
              <a:rPr lang="it-IT" sz="1000" b="1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</a:t>
            </a:r>
            <a:r>
              <a:rPr lang="it-IT" sz="1000" b="1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quanto attiene all’area penale (F</a:t>
            </a:r>
            <a:r>
              <a:rPr lang="it-IT" sz="1000" b="1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onti Forze</a:t>
            </a:r>
            <a:r>
              <a:rPr lang="it-IT" sz="1000" b="1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dell’ordine e Giudiziarie) le loro Banche dati (SDI e SICP) sono parziali e incomplete</a:t>
            </a:r>
            <a:endParaRPr lang="it-IT" sz="10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Le forze di polizia non sempre rilevano il dato sulla </a:t>
            </a:r>
            <a:r>
              <a:rPr lang="it-IT" sz="1000" b="1" dirty="0">
                <a:solidFill>
                  <a:schemeClr val="tx1"/>
                </a:solidFill>
              </a:rPr>
              <a:t>relazione autore-vittima</a:t>
            </a:r>
            <a:r>
              <a:rPr lang="it-IT" sz="1000" b="1" baseline="0" dirty="0">
                <a:solidFill>
                  <a:schemeClr val="tx1"/>
                </a:solidFill>
              </a:rPr>
              <a:t> </a:t>
            </a:r>
            <a:r>
              <a:rPr lang="it-IT" sz="1000" baseline="0" dirty="0">
                <a:solidFill>
                  <a:schemeClr val="tx1"/>
                </a:solidFill>
              </a:rPr>
              <a:t>perché non è un </a:t>
            </a:r>
            <a:r>
              <a:rPr lang="it-IT" sz="1000" b="1" baseline="0" dirty="0">
                <a:solidFill>
                  <a:schemeClr val="tx1"/>
                </a:solidFill>
              </a:rPr>
              <a:t>campo obbligatorio</a:t>
            </a:r>
            <a:endParaRPr lang="it-IT" sz="1000" b="1" dirty="0">
              <a:solidFill>
                <a:schemeClr val="tx1"/>
              </a:solidFill>
            </a:endParaRP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Dati giudiziari: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non rilevano gli ordini di protezione del Giudice Civile e i provvedimenti di tipo amministrativo (come l’ammonimento del questore)</a:t>
            </a: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SzTx/>
              <a:buFont typeface="Wingdings" panose="05000000000000000000" pitchFamily="2" charset="2"/>
              <a:buChar char="§"/>
              <a:tabLst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non viene rilevato il numero di archiviazioni di reati legati alla violenza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non si indaga sugli esiti dei processi, pene erogate, risarcimenti riconosciuti misure di sicurezza adottate ecc.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endParaRPr lang="it-IT" sz="1000" dirty="0">
              <a:solidFill>
                <a:schemeClr val="tx1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Char char="▌"/>
              <a:defRPr sz="1500" spc="0"/>
            </a:pPr>
            <a:r>
              <a:rPr lang="it-IT" sz="1000" b="1" kern="1200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indagini condotte dallo Stato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sulla violenza alle donne consistono in due ricerche dell’ISTAT, una realizzata </a:t>
            </a:r>
            <a:r>
              <a:rPr lang="it-IT" sz="10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2006 e l'ultima nel 2014,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dopo ben 8 anni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che mancano quindi di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500" spc="0"/>
            </a:pPr>
            <a:r>
              <a:rPr lang="it-IT" sz="1000" dirty="0">
                <a:solidFill>
                  <a:schemeClr val="tx1"/>
                </a:solidFill>
              </a:rPr>
              <a:t>regolarità e continuità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 sz="1500" spc="0"/>
            </a:pPr>
            <a:endParaRPr lang="it-IT" sz="1000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Char char="▌"/>
              <a:defRPr sz="1500" spc="0"/>
            </a:pPr>
            <a:r>
              <a:rPr lang="it-IT" sz="1000" b="1" dirty="0">
                <a:solidFill>
                  <a:schemeClr val="tx1"/>
                </a:solidFill>
              </a:rPr>
              <a:t>Situazione ancora più critica per</a:t>
            </a:r>
            <a:r>
              <a:rPr lang="it-IT" sz="1000" b="1" baseline="0" dirty="0">
                <a:solidFill>
                  <a:schemeClr val="tx1"/>
                </a:solidFill>
              </a:rPr>
              <a:t> quanto concerne i dati s</a:t>
            </a:r>
            <a:r>
              <a:rPr lang="it-IT" sz="1000" b="1" dirty="0">
                <a:solidFill>
                  <a:schemeClr val="tx1"/>
                </a:solidFill>
              </a:rPr>
              <a:t>ul </a:t>
            </a:r>
            <a:r>
              <a:rPr lang="it-IT" sz="1000" b="1" dirty="0" err="1">
                <a:solidFill>
                  <a:schemeClr val="tx1"/>
                </a:solidFill>
              </a:rPr>
              <a:t>femminicidio</a:t>
            </a:r>
            <a:r>
              <a:rPr lang="it-IT" sz="1000" b="1" dirty="0">
                <a:solidFill>
                  <a:schemeClr val="tx1"/>
                </a:solidFill>
              </a:rPr>
              <a:t>. Le statistiche disponibili spesso sono il</a:t>
            </a:r>
            <a:r>
              <a:rPr lang="it-IT" sz="1000" b="1" baseline="0" dirty="0">
                <a:solidFill>
                  <a:schemeClr val="tx1"/>
                </a:solidFill>
              </a:rPr>
              <a:t> lavoro</a:t>
            </a:r>
            <a:r>
              <a:rPr lang="it-IT" sz="1000" b="1" dirty="0">
                <a:solidFill>
                  <a:schemeClr val="tx1"/>
                </a:solidFill>
              </a:rPr>
              <a:t> di associazioni o di EURES utilizzando</a:t>
            </a:r>
            <a:r>
              <a:rPr lang="it-IT" sz="1000" b="1" baseline="0" dirty="0">
                <a:solidFill>
                  <a:schemeClr val="tx1"/>
                </a:solidFill>
              </a:rPr>
              <a:t> i giornali </a:t>
            </a:r>
            <a:r>
              <a:rPr lang="it-IT" sz="1000" b="1" dirty="0">
                <a:solidFill>
                  <a:schemeClr val="tx1"/>
                </a:solidFill>
              </a:rPr>
              <a:t>e quindi non</a:t>
            </a:r>
            <a:r>
              <a:rPr lang="it-IT" sz="1000" b="1" baseline="0" dirty="0">
                <a:solidFill>
                  <a:schemeClr val="tx1"/>
                </a:solidFill>
              </a:rPr>
              <a:t> sono certificate ufficialmente.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legislazione italiana non prevede una definizione  intesa come omicidio nel quale il genere femminile della vittima è il movente dell’omicidio stesso.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dati diffusi del Ministero degli Interni si riferiscono a tutti gli omicidi di donne a prescindere dal movente.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anche la recente ricerca svolta dal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Ministero della Giustizia sulle sentenze emesse è parziale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quanto non analizza in modo approfondito le dinamiche che hanno scatenato l'uccisione.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 l'altro non vengono considerati i </a:t>
            </a:r>
            <a:r>
              <a:rPr lang="it-IT" sz="10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femminicidi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nei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 l'autore compie il suicidio in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quanto in tal caso il processo non viene celebrato.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dato sulle condanne non è accompagnato da alcuna rilevazione sulla </a:t>
            </a:r>
            <a:r>
              <a:rPr lang="it-IT" sz="10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recidiva degli autori </a:t>
            </a:r>
            <a:r>
              <a:rPr lang="it-IT" sz="10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(riferita a precedenti reati)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None/>
              <a:defRPr sz="1500" spc="0"/>
            </a:pPr>
            <a:endParaRPr lang="it-IT" sz="10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None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rapporto della Commissione sul femminicidio28 rileva molti dati anche dettagliati sui reati legati alla violenza di genere nelle procure, tribunali e corti di appello.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reati sono stati aggregati e non analizzati per anno solare.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Mancano i dati del Tribunale dei Minori.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necessario che una indagine di questo spessore venga ripetuta annualmente e non solo in occasione dell'istituzione di una commissione di indagine parlamentare.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Wingdings" panose="05000000000000000000" pitchFamily="2" charset="2"/>
              <a:buChar char="§"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c’è inoltre attenzione istituzionale sufficiente nello studio degli orfani di donne vittime di femminicidio29. </a:t>
            </a:r>
            <a:endParaRPr lang="it-IT" sz="1000" i="1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il </a:t>
            </a:r>
            <a:r>
              <a:rPr lang="it-IT" sz="10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femminicidio</a:t>
            </a:r>
            <a:r>
              <a:rPr lang="it-IT" sz="10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dovrebbe partire da una definizione appropriata e condivisa, che analizzi anche le sentenze, le condanne e le dinamiche che hanno portato al delitto evidenziando le responsabilità istituzionali nei casi in cui la donna o il suo contesto abbiano dato segnali di rischio. </a:t>
            </a:r>
            <a:endParaRPr lang="it-IT" sz="1000" i="1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97A"/>
              </a:buClr>
              <a:buFont typeface="Century Schoolbook" panose="02040604050505020304" pitchFamily="18" charset="0"/>
              <a:buNone/>
              <a:defRPr sz="1500" spc="0"/>
            </a:pP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60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 sz="900"/>
            </a:pPr>
            <a:r>
              <a:rPr lang="it-IT" sz="1100" dirty="0">
                <a:sym typeface="Calibri"/>
              </a:rPr>
              <a:t>Se diamo un’occhiata alle statistiche più recenti,</a:t>
            </a:r>
            <a:r>
              <a:rPr lang="it-IT" sz="1100" baseline="0" dirty="0">
                <a:sym typeface="Calibri"/>
              </a:rPr>
              <a:t> è evidente quanto l</a:t>
            </a:r>
            <a:r>
              <a:rPr lang="it-IT" sz="1100" dirty="0">
                <a:sym typeface="Calibri"/>
              </a:rPr>
              <a:t>a violenza contro le donne in </a:t>
            </a:r>
            <a:r>
              <a:rPr lang="it-IT" sz="1100" dirty="0" err="1">
                <a:sym typeface="Calibri"/>
              </a:rPr>
              <a:t>italia</a:t>
            </a:r>
            <a:r>
              <a:rPr lang="it-IT" sz="1100" dirty="0">
                <a:sym typeface="Calibri"/>
              </a:rPr>
              <a:t> sia un fenomeno ampio e diffuso. </a:t>
            </a:r>
          </a:p>
          <a:p>
            <a:pPr>
              <a:defRPr sz="900"/>
            </a:pPr>
            <a:endParaRPr lang="it-IT" sz="1100" dirty="0">
              <a:sym typeface="Calibri"/>
            </a:endParaRPr>
          </a:p>
          <a:p>
            <a:pPr>
              <a:defRPr sz="900"/>
            </a:pPr>
            <a:r>
              <a:rPr lang="it-IT" sz="1100" dirty="0">
                <a:sym typeface="Calibri"/>
              </a:rPr>
              <a:t>1 donna su 3 subisce</a:t>
            </a:r>
            <a:r>
              <a:rPr lang="it-IT" sz="1100" baseline="0" dirty="0">
                <a:sym typeface="Calibri"/>
              </a:rPr>
              <a:t> nella sua vita almeno una violenza (fisica o sessuale) e non ne parla con nessuno.</a:t>
            </a:r>
          </a:p>
          <a:p>
            <a:pPr>
              <a:defRPr sz="900"/>
            </a:pPr>
            <a:endParaRPr lang="it-IT" sz="1100" baseline="0" dirty="0">
              <a:sym typeface="Calibri"/>
            </a:endParaRPr>
          </a:p>
          <a:p>
            <a:pPr>
              <a:defRPr sz="900"/>
            </a:pPr>
            <a:r>
              <a:rPr lang="it-IT" sz="1100" baseline="0" dirty="0">
                <a:sym typeface="Calibri"/>
              </a:rPr>
              <a:t>Quasi nessuna di loro denuncia la violenza subita.</a:t>
            </a:r>
          </a:p>
          <a:p>
            <a:pPr>
              <a:defRPr sz="900"/>
            </a:pPr>
            <a:endParaRPr lang="it-IT" sz="1100" baseline="0" dirty="0">
              <a:sym typeface="Calibri"/>
            </a:endParaRPr>
          </a:p>
          <a:p>
            <a:pPr>
              <a:defRPr sz="900"/>
            </a:pPr>
            <a:r>
              <a:rPr lang="it-IT" sz="1100" baseline="0" dirty="0">
                <a:sym typeface="Calibri"/>
              </a:rPr>
              <a:t>Sono i </a:t>
            </a:r>
            <a:r>
              <a:rPr lang="it-IT" sz="1100" dirty="0">
                <a:sym typeface="Calibri"/>
              </a:rPr>
              <a:t>partner o ex –partner</a:t>
            </a:r>
            <a:r>
              <a:rPr lang="it-IT" sz="1100" baseline="0" dirty="0">
                <a:sym typeface="Calibri"/>
              </a:rPr>
              <a:t> a c</a:t>
            </a:r>
            <a:r>
              <a:rPr lang="it-IT" sz="1100" dirty="0">
                <a:sym typeface="Calibri"/>
              </a:rPr>
              <a:t>ommettere le violenze più gravi</a:t>
            </a:r>
            <a:r>
              <a:rPr lang="it-IT" sz="1100" baseline="0" dirty="0">
                <a:sym typeface="Calibri"/>
              </a:rPr>
              <a:t> mentre le </a:t>
            </a:r>
            <a:r>
              <a:rPr lang="it-IT" sz="1100" dirty="0">
                <a:sym typeface="Calibri"/>
              </a:rPr>
              <a:t>molestie sessuali sono esercitate</a:t>
            </a:r>
            <a:r>
              <a:rPr lang="it-IT" sz="1100" baseline="0" dirty="0">
                <a:sym typeface="Calibri"/>
              </a:rPr>
              <a:t> </a:t>
            </a:r>
            <a:r>
              <a:rPr lang="it-IT" sz="1100" dirty="0">
                <a:sym typeface="Calibri"/>
              </a:rPr>
              <a:t>nella maggior parte dei casi da sconosciuti.</a:t>
            </a:r>
            <a:endParaRPr lang="it-IT" sz="1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964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100" dirty="0">
                <a:sym typeface="Calibri"/>
              </a:rPr>
              <a:t>Da una comparazione tra le due indagini ISTAT più</a:t>
            </a:r>
            <a:r>
              <a:rPr lang="it-IT" sz="1100" baseline="0" dirty="0">
                <a:sym typeface="Calibri"/>
              </a:rPr>
              <a:t> recenti, e</a:t>
            </a:r>
            <a:r>
              <a:rPr lang="it-IT" sz="1100" dirty="0">
                <a:sym typeface="Calibri"/>
              </a:rPr>
              <a:t>mergono</a:t>
            </a:r>
            <a:r>
              <a:rPr lang="it-IT" sz="1100" baseline="0" dirty="0">
                <a:sym typeface="Calibri"/>
              </a:rPr>
              <a:t> </a:t>
            </a:r>
            <a:r>
              <a:rPr lang="it-IT" sz="1100" dirty="0">
                <a:sym typeface="Calibri"/>
              </a:rPr>
              <a:t>segnali di miglioramento</a:t>
            </a:r>
            <a:r>
              <a:rPr lang="it-IT" sz="1100" baseline="0" dirty="0">
                <a:sym typeface="Calibri"/>
              </a:rPr>
              <a:t>:</a:t>
            </a:r>
          </a:p>
          <a:p>
            <a:endParaRPr lang="it-IT" sz="1100" dirty="0">
              <a:sym typeface="Calibri"/>
            </a:endParaRPr>
          </a:p>
          <a:p>
            <a:r>
              <a:rPr lang="it-IT" sz="1100" dirty="0">
                <a:sym typeface="Calibri"/>
              </a:rPr>
              <a:t>È in calo, infatti, anche se in misura lieve, sia la violenza fisica sia la violenza sessuale, dai </a:t>
            </a:r>
            <a:r>
              <a:rPr lang="it-IT" sz="1100" b="1" dirty="0">
                <a:sym typeface="Calibri"/>
              </a:rPr>
              <a:t>partner e ex partner così </a:t>
            </a:r>
            <a:r>
              <a:rPr lang="it-IT" sz="1100" dirty="0">
                <a:sym typeface="Calibri"/>
              </a:rPr>
              <a:t>come dai </a:t>
            </a:r>
            <a:r>
              <a:rPr lang="it-IT" sz="1100" b="1" dirty="0">
                <a:sym typeface="Calibri"/>
              </a:rPr>
              <a:t>non partner</a:t>
            </a:r>
            <a:r>
              <a:rPr lang="it-IT" sz="1100" dirty="0">
                <a:sym typeface="Calibri"/>
              </a:rPr>
              <a:t>  </a:t>
            </a:r>
          </a:p>
          <a:p>
            <a:endParaRPr lang="it-IT" sz="1100" dirty="0">
              <a:sym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baseline="0" dirty="0">
                <a:sym typeface="Calibri"/>
              </a:rPr>
              <a:t>Ma soprattutto si registra una diminuzione di quasi 16 punti % della violenza psicologica </a:t>
            </a:r>
            <a:r>
              <a:rPr lang="it-IT" sz="1100" dirty="0">
                <a:sym typeface="Calibri"/>
              </a:rPr>
              <a:t>dal </a:t>
            </a:r>
            <a:r>
              <a:rPr lang="it-IT" sz="1100" b="1" dirty="0">
                <a:sym typeface="Calibri"/>
              </a:rPr>
              <a:t>partner attuale.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100" dirty="0">
              <a:sym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Questo dato </a:t>
            </a:r>
            <a:r>
              <a:rPr lang="it-IT" sz="11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potrebbe far ipotizzare </a:t>
            </a:r>
            <a:r>
              <a:rPr lang="it-IT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una maggiore informazione</a:t>
            </a:r>
            <a:r>
              <a:rPr lang="it-IT" sz="11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 e </a:t>
            </a:r>
            <a:r>
              <a:rPr lang="it-IT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una migliore capacità delle donne di prevenire e combattere il fenomeno nonché un clima sociale di maggiore condanna della violenza,</a:t>
            </a:r>
            <a:r>
              <a:rPr lang="it-IT" sz="11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Calibri"/>
              </a:rPr>
              <a:t> ovviamente da dimostrare.</a:t>
            </a:r>
            <a:endParaRPr lang="it-IT" sz="11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100" dirty="0">
              <a:sym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87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000" dirty="0">
                <a:sym typeface="Calibri"/>
              </a:rPr>
              <a:t>Queste</a:t>
            </a:r>
            <a:r>
              <a:rPr lang="it-IT" sz="1000" baseline="0" dirty="0">
                <a:sym typeface="Calibri"/>
              </a:rPr>
              <a:t> flessioni </a:t>
            </a:r>
            <a:r>
              <a:rPr lang="it-IT" sz="1000" dirty="0">
                <a:sym typeface="Calibri"/>
              </a:rPr>
              <a:t>però non sono l’unico elemento</a:t>
            </a:r>
            <a:r>
              <a:rPr lang="it-IT" sz="1000" baseline="0" dirty="0">
                <a:sym typeface="Calibri"/>
              </a:rPr>
              <a:t> da evidenziare perché dalla comparazione delle due indagini emergono </a:t>
            </a:r>
            <a:r>
              <a:rPr lang="it-IT" sz="1000" dirty="0">
                <a:sym typeface="Calibri"/>
              </a:rPr>
              <a:t>anche </a:t>
            </a:r>
            <a:r>
              <a:rPr lang="it-IT" sz="1000" b="1" dirty="0">
                <a:sym typeface="Calibri"/>
              </a:rPr>
              <a:t>elementi negativi</a:t>
            </a:r>
            <a:r>
              <a:rPr lang="it-IT" sz="1000" dirty="0">
                <a:sym typeface="Calibri"/>
              </a:rPr>
              <a:t>. </a:t>
            </a:r>
          </a:p>
          <a:p>
            <a:endParaRPr lang="it-IT" sz="1000" dirty="0">
              <a:sym typeface="Calibri"/>
            </a:endParaRPr>
          </a:p>
          <a:p>
            <a:r>
              <a:rPr lang="it-IT" sz="1000" dirty="0">
                <a:sym typeface="Calibri"/>
              </a:rPr>
              <a:t>Sembra infatti che non venga intaccato lo zoccolo duro della violenza. </a:t>
            </a:r>
          </a:p>
          <a:p>
            <a:endParaRPr lang="it-IT" sz="1000" dirty="0">
              <a:sym typeface="Calibri"/>
            </a:endParaRPr>
          </a:p>
          <a:p>
            <a:r>
              <a:rPr lang="it-IT" sz="1000" dirty="0">
                <a:sym typeface="Calibri"/>
              </a:rPr>
              <a:t>Se sono diminuite le violenze fisiche e sessuali di minore gravità </a:t>
            </a:r>
            <a:r>
              <a:rPr lang="it-IT" sz="1000" b="1" dirty="0">
                <a:sym typeface="Calibri"/>
              </a:rPr>
              <a:t>di contro </a:t>
            </a:r>
            <a:r>
              <a:rPr lang="it-IT" sz="1000" dirty="0">
                <a:sym typeface="Calibri"/>
              </a:rPr>
              <a:t>è aumentata la gravità delle violenze subite. </a:t>
            </a:r>
          </a:p>
          <a:p>
            <a:endParaRPr lang="it-IT" sz="1000" dirty="0">
              <a:sym typeface="Calibri"/>
            </a:endParaRPr>
          </a:p>
          <a:p>
            <a:r>
              <a:rPr lang="it-IT" sz="1000" dirty="0">
                <a:sym typeface="Calibri"/>
              </a:rPr>
              <a:t>E’ più alto il numero di </a:t>
            </a:r>
            <a:r>
              <a:rPr lang="it-IT" sz="1000" b="1" dirty="0">
                <a:sym typeface="Calibri"/>
              </a:rPr>
              <a:t>violenze con ferite </a:t>
            </a:r>
            <a:r>
              <a:rPr lang="it-IT" sz="1000" baseline="0" dirty="0">
                <a:sym typeface="Calibri"/>
              </a:rPr>
              <a:t>e p</a:t>
            </a:r>
            <a:r>
              <a:rPr lang="it-IT" sz="1000" dirty="0">
                <a:sym typeface="Calibri"/>
              </a:rPr>
              <a:t>iù frequente </a:t>
            </a:r>
            <a:r>
              <a:rPr lang="it-IT" sz="1000" b="1" dirty="0">
                <a:sym typeface="Calibri"/>
              </a:rPr>
              <a:t>il timore di pericolo di vita</a:t>
            </a:r>
            <a:r>
              <a:rPr lang="it-IT" sz="1000" dirty="0">
                <a:sym typeface="Calibri"/>
              </a:rPr>
              <a:t>. </a:t>
            </a:r>
          </a:p>
          <a:p>
            <a:endParaRPr lang="it-IT" sz="1000" dirty="0">
              <a:sym typeface="Calibri"/>
            </a:endParaRPr>
          </a:p>
          <a:p>
            <a:r>
              <a:rPr lang="it-IT" sz="1000" dirty="0">
                <a:sym typeface="Calibri"/>
              </a:rPr>
              <a:t>Ma soprattutto aumentano i casi di violenze </a:t>
            </a:r>
            <a:r>
              <a:rPr lang="it-IT" sz="1000" b="1" dirty="0">
                <a:sym typeface="Calibri"/>
              </a:rPr>
              <a:t>molto o abbastanza gravi </a:t>
            </a:r>
            <a:r>
              <a:rPr lang="it-IT" sz="1000" dirty="0">
                <a:sym typeface="Calibri"/>
              </a:rPr>
              <a:t>subite</a:t>
            </a:r>
            <a:r>
              <a:rPr lang="it-IT" sz="1000" baseline="0" dirty="0">
                <a:sym typeface="Calibri"/>
              </a:rPr>
              <a:t> </a:t>
            </a:r>
            <a:r>
              <a:rPr lang="it-IT" sz="1000" dirty="0">
                <a:sym typeface="Calibri"/>
              </a:rPr>
              <a:t>da partner o ex partner</a:t>
            </a:r>
            <a:r>
              <a:rPr lang="it-IT" sz="1000" baseline="0" dirty="0">
                <a:sym typeface="Calibri"/>
              </a:rPr>
              <a:t> (</a:t>
            </a:r>
            <a:r>
              <a:rPr lang="it-IT" sz="1000" b="1" baseline="0" dirty="0">
                <a:sym typeface="Calibri"/>
              </a:rPr>
              <a:t>quasi 13 punti %)  </a:t>
            </a:r>
            <a:r>
              <a:rPr lang="it-IT" sz="1000" baseline="0" dirty="0">
                <a:sym typeface="Calibri"/>
              </a:rPr>
              <a:t>ed anche da non partner (</a:t>
            </a:r>
            <a:r>
              <a:rPr lang="it-IT" sz="1000" b="1" baseline="0" dirty="0">
                <a:sym typeface="Calibri"/>
              </a:rPr>
              <a:t>12 punti%). </a:t>
            </a:r>
            <a:endParaRPr lang="it-IT" sz="1000" b="1" dirty="0">
              <a:sym typeface="Calibri"/>
            </a:endParaRPr>
          </a:p>
          <a:p>
            <a:endParaRPr lang="it-IT" sz="1000" dirty="0">
              <a:sym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952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Accanto a questi dati, a livello non istituzionale, importante «spaccato» delle donne vittime di violenza è rappresentato dall’annuale rilevazione dei dati sulle donne accolte dai Centri antiviolenza della rete Dire.</a:t>
            </a:r>
          </a:p>
          <a:p>
            <a:pPr>
              <a:defRPr sz="900"/>
            </a:pPr>
            <a:endParaRPr lang="it-IT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nostra associazione è costituita da 85 centri antiviolenza che rispettano in assoluto l'anonimato delle donne, circostanza che non è di impedimento alla raccolta dei dati. </a:t>
            </a:r>
          </a:p>
          <a:p>
            <a:pPr>
              <a:defRPr sz="900"/>
            </a:pPr>
            <a:endParaRPr lang="it-IT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nostri Centri sono presenti su tutto il territorio italiano, anche se distribuiti in maniera non uniforme. Il Nord e il Centro presentano infatti una densità maggiore rispetto al Sud e alle Isole.</a:t>
            </a:r>
          </a:p>
          <a:p>
            <a:pPr>
              <a:defRPr sz="900"/>
            </a:pPr>
            <a:endParaRPr lang="it-IT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nostri servizi….</a:t>
            </a:r>
          </a:p>
          <a:p>
            <a:pPr>
              <a:defRPr sz="900"/>
            </a:pPr>
            <a:endParaRPr lang="it-IT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donne accolte….</a:t>
            </a:r>
          </a:p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maltrattanti…</a:t>
            </a:r>
          </a:p>
          <a:p>
            <a:pPr>
              <a:defRPr sz="900"/>
            </a:pPr>
            <a:r>
              <a:rPr lang="it-IT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sz="11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pPr>
            <a:r>
              <a:rPr lang="it-IT" sz="1100" dirty="0"/>
              <a:t>Se</a:t>
            </a:r>
            <a:r>
              <a:rPr lang="it-IT" sz="1100" baseline="0" dirty="0"/>
              <a:t> paragoniamo questi dati con quelli dell’i</a:t>
            </a:r>
            <a:r>
              <a:rPr lang="it-IT" sz="1100" dirty="0"/>
              <a:t>ndagine ISTAT del 2018 sui centri antiviolenza in </a:t>
            </a:r>
            <a:r>
              <a:rPr lang="it-IT" sz="1100" dirty="0" err="1"/>
              <a:t>italia</a:t>
            </a:r>
            <a:r>
              <a:rPr lang="it-IT" sz="1100" dirty="0"/>
              <a:t> (stesso</a:t>
            </a:r>
            <a:r>
              <a:rPr lang="it-IT" sz="1100" baseline="0" dirty="0"/>
              <a:t> </a:t>
            </a:r>
            <a:r>
              <a:rPr lang="it-IT" sz="1100" dirty="0"/>
              <a:t>anno di riferimento 2017),</a:t>
            </a:r>
            <a:r>
              <a:rPr lang="it-IT" sz="1100" baseline="0" dirty="0"/>
              <a:t> possiamo affermare che i</a:t>
            </a:r>
            <a:r>
              <a:rPr lang="it-IT" sz="1100" dirty="0"/>
              <a:t> </a:t>
            </a:r>
            <a:r>
              <a:rPr lang="it-IT" sz="1100" dirty="0" err="1"/>
              <a:t>Cav</a:t>
            </a:r>
            <a:r>
              <a:rPr lang="it-IT" sz="1100" dirty="0"/>
              <a:t> Dire accolgono il </a:t>
            </a:r>
            <a:r>
              <a:rPr lang="it-IT" sz="1100" b="1" dirty="0"/>
              <a:t>41% del totale di donne</a:t>
            </a:r>
            <a:r>
              <a:rPr lang="it-IT" sz="1100" b="1" baseline="0" dirty="0"/>
              <a:t> accolte </a:t>
            </a:r>
            <a:r>
              <a:rPr lang="it-IT" sz="1100" baseline="0" dirty="0"/>
              <a:t>da tutti i </a:t>
            </a:r>
            <a:r>
              <a:rPr lang="it-IT" sz="1100" baseline="0" dirty="0" err="1"/>
              <a:t>cav</a:t>
            </a:r>
            <a:r>
              <a:rPr lang="it-IT" sz="1100" baseline="0" dirty="0"/>
              <a:t> sul territorio nazionale (</a:t>
            </a:r>
            <a:r>
              <a:rPr lang="it-IT" sz="1100" b="1" baseline="0" dirty="0"/>
              <a:t>49.152</a:t>
            </a:r>
            <a:r>
              <a:rPr lang="it-IT" sz="1100" baseline="0" dirty="0"/>
              <a:t>) p</a:t>
            </a:r>
            <a:r>
              <a:rPr lang="it-IT" sz="1100" dirty="0"/>
              <a:t>ur rappresentando</a:t>
            </a:r>
            <a:r>
              <a:rPr lang="it-IT" sz="1100" baseline="0" dirty="0"/>
              <a:t> soltanto il </a:t>
            </a:r>
            <a:r>
              <a:rPr lang="it-IT" sz="1100" b="1" baseline="0" dirty="0"/>
              <a:t>31% del totale dei </a:t>
            </a:r>
            <a:r>
              <a:rPr lang="it-IT" sz="1100" b="1" baseline="0" dirty="0" err="1"/>
              <a:t>cav</a:t>
            </a:r>
            <a:r>
              <a:rPr lang="it-IT" sz="1100" b="1" baseline="0" dirty="0"/>
              <a:t> (253) </a:t>
            </a:r>
            <a:r>
              <a:rPr lang="it-IT" sz="1100" baseline="0" dirty="0"/>
              <a:t>in </a:t>
            </a:r>
            <a:r>
              <a:rPr lang="it-IT" sz="1100" baseline="0" dirty="0" err="1"/>
              <a:t>italia</a:t>
            </a:r>
            <a:r>
              <a:rPr lang="it-IT" sz="1100" baseline="0" dirty="0"/>
              <a:t>.</a:t>
            </a:r>
          </a:p>
          <a:p>
            <a:pPr>
              <a:defRPr sz="900"/>
            </a:pPr>
            <a:endParaRPr lang="it-IT" sz="1100" baseline="0" dirty="0"/>
          </a:p>
          <a:p>
            <a:pPr>
              <a:defRPr sz="900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563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/>
            <a:r>
              <a:rPr lang="it-IT" sz="1000" dirty="0">
                <a:latin typeface="+mn-lt"/>
              </a:rPr>
              <a:t>E’ necessario un </a:t>
            </a:r>
            <a:r>
              <a:rPr lang="it-IT" sz="1000" b="1" dirty="0">
                <a:latin typeface="+mn-lt"/>
              </a:rPr>
              <a:t>nuovo approccio politico </a:t>
            </a:r>
            <a:r>
              <a:rPr lang="it-IT" sz="1000" dirty="0">
                <a:latin typeface="+mn-lt"/>
              </a:rPr>
              <a:t>che presti</a:t>
            </a:r>
            <a:r>
              <a:rPr lang="it-IT" sz="1000" baseline="0" dirty="0">
                <a:latin typeface="+mn-lt"/>
              </a:rPr>
              <a:t> una maggiore </a:t>
            </a:r>
            <a:r>
              <a:rPr lang="it-IT" sz="1000" dirty="0">
                <a:latin typeface="+mn-lt"/>
              </a:rPr>
              <a:t>attenzione </a:t>
            </a:r>
            <a:r>
              <a:rPr lang="it-IT" sz="1000" b="1" dirty="0">
                <a:latin typeface="+mn-lt"/>
              </a:rPr>
              <a:t>all’importanza della rilevazione dei dati</a:t>
            </a:r>
            <a:r>
              <a:rPr lang="it-IT" sz="1000" b="1" baseline="0" dirty="0">
                <a:latin typeface="+mn-lt"/>
              </a:rPr>
              <a:t> </a:t>
            </a:r>
            <a:r>
              <a:rPr lang="it-IT" sz="1000" baseline="0" dirty="0">
                <a:latin typeface="+mn-lt"/>
              </a:rPr>
              <a:t>che 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devono essere </a:t>
            </a:r>
            <a:r>
              <a:rPr lang="it-IT" sz="1000" b="1" dirty="0">
                <a:solidFill>
                  <a:srgbClr val="000000"/>
                </a:solidFill>
                <a:latin typeface="+mn-lt"/>
              </a:rPr>
              <a:t>di qualità 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per poter disegnare buone politiche di contrasto alla violenza.</a:t>
            </a:r>
          </a:p>
          <a:p>
            <a:pPr defTabSz="441107"/>
            <a:endParaRPr lang="it-IT" sz="1000" dirty="0">
              <a:latin typeface="+mn-lt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>
                <a:solidFill>
                  <a:srgbClr val="000000"/>
                </a:solidFill>
                <a:latin typeface="+mn-lt"/>
              </a:rPr>
              <a:t>Per raggiungere questo</a:t>
            </a:r>
            <a:r>
              <a:rPr lang="it-IT" sz="1000" baseline="0" dirty="0">
                <a:solidFill>
                  <a:srgbClr val="000000"/>
                </a:solidFill>
                <a:latin typeface="+mn-lt"/>
              </a:rPr>
              <a:t> obiettivo e fare un salto di qualità, 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 è urgente creare un </a:t>
            </a:r>
            <a:r>
              <a:rPr lang="it-IT" sz="1000" dirty="0">
                <a:solidFill>
                  <a:srgbClr val="B2197A"/>
                </a:solidFill>
                <a:latin typeface="+mn-lt"/>
              </a:rPr>
              <a:t>sistema integrato 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di rilevazione dei dati da tutte le fonti istituzionali, che </a:t>
            </a:r>
            <a:r>
              <a:rPr lang="it-IT" sz="1000" dirty="0">
                <a:solidFill>
                  <a:srgbClr val="B2197A"/>
                </a:solidFill>
                <a:latin typeface="+mn-lt"/>
              </a:rPr>
              <a:t>superi la frammentarietà e la parzialità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 delle informazioni e </a:t>
            </a:r>
            <a:r>
              <a:rPr lang="it-IT" sz="1000" dirty="0">
                <a:solidFill>
                  <a:srgbClr val="B2197A"/>
                </a:solidFill>
                <a:latin typeface="+mn-lt"/>
              </a:rPr>
              <a:t>generi flussi strutturati d’informazioni 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fruibili a livello nazionale e locale per le finalità proprie di tutti gli attori istituzionali, politici e sociali (anche disaggregati per le diverse condizioni, in particolare per presenza di </a:t>
            </a:r>
            <a:r>
              <a:rPr lang="it-IT" sz="1000" dirty="0">
                <a:solidFill>
                  <a:srgbClr val="B2197A"/>
                </a:solidFill>
                <a:latin typeface="+mn-lt"/>
              </a:rPr>
              <a:t>disabilità</a:t>
            </a:r>
            <a:r>
              <a:rPr lang="it-IT" sz="1000" dirty="0">
                <a:solidFill>
                  <a:srgbClr val="000000"/>
                </a:solidFill>
                <a:latin typeface="+mn-lt"/>
              </a:rPr>
              <a:t>). E che integri</a:t>
            </a:r>
            <a:r>
              <a:rPr lang="it-IT" sz="1000" baseline="0" dirty="0">
                <a:solidFill>
                  <a:srgbClr val="000000"/>
                </a:solidFill>
                <a:latin typeface="+mn-lt"/>
              </a:rPr>
              <a:t> i dati raccolti dai </a:t>
            </a:r>
            <a:r>
              <a:rPr lang="it-IT" sz="1000" baseline="0" dirty="0" err="1">
                <a:solidFill>
                  <a:srgbClr val="000000"/>
                </a:solidFill>
                <a:latin typeface="+mn-lt"/>
              </a:rPr>
              <a:t>cav</a:t>
            </a:r>
            <a:r>
              <a:rPr lang="it-IT" sz="1000" baseline="0" dirty="0">
                <a:solidFill>
                  <a:srgbClr val="000000"/>
                </a:solidFill>
                <a:latin typeface="+mn-lt"/>
              </a:rPr>
              <a:t> e case rifugio.</a:t>
            </a:r>
            <a:endParaRPr lang="it-IT" sz="1000" dirty="0">
              <a:solidFill>
                <a:srgbClr val="000000"/>
              </a:solidFill>
              <a:latin typeface="+mn-lt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000" dirty="0">
              <a:solidFill>
                <a:srgbClr val="000000"/>
              </a:solidFill>
              <a:latin typeface="+mn-lt"/>
            </a:endParaRPr>
          </a:p>
          <a:p>
            <a:pPr defTabSz="441107"/>
            <a:r>
              <a:rPr lang="it-IT" sz="1000" b="1" dirty="0">
                <a:solidFill>
                  <a:srgbClr val="000000"/>
                </a:solidFill>
                <a:latin typeface="+mn-lt"/>
              </a:rPr>
              <a:t>Occorre</a:t>
            </a:r>
            <a:r>
              <a:rPr lang="it-IT" sz="1000" b="1" baseline="0" dirty="0">
                <a:solidFill>
                  <a:srgbClr val="000000"/>
                </a:solidFill>
                <a:latin typeface="+mn-lt"/>
              </a:rPr>
              <a:t> pertanto «rendere sensibili al genere le statistiche».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000" dirty="0">
              <a:solidFill>
                <a:srgbClr val="000000"/>
              </a:solidFill>
              <a:latin typeface="+mn-lt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000" dirty="0">
              <a:solidFill>
                <a:srgbClr val="000000"/>
              </a:solidFill>
              <a:latin typeface="+mn-lt"/>
            </a:endParaRPr>
          </a:p>
          <a:p>
            <a:r>
              <a:rPr lang="it-IT" sz="1000" i="1" dirty="0">
                <a:latin typeface="+mn-lt"/>
              </a:rPr>
              <a:t>Abbiamo bisogni di dati…</a:t>
            </a:r>
          </a:p>
          <a:p>
            <a:pPr marL="366926" lvl="1" indent="-285750">
              <a:buFont typeface="Wingdings" panose="05000000000000000000" pitchFamily="2" charset="2"/>
              <a:buChar char="§"/>
            </a:pPr>
            <a:r>
              <a:rPr lang="it-IT" sz="1000" i="1" dirty="0">
                <a:solidFill>
                  <a:srgbClr val="000000"/>
                </a:solidFill>
                <a:latin typeface="+mn-lt"/>
              </a:rPr>
              <a:t>raccolti in maniera periodica e regolare</a:t>
            </a:r>
          </a:p>
          <a:p>
            <a:pPr marL="366926" lvl="1" indent="-285750">
              <a:buFont typeface="Wingdings" panose="05000000000000000000" pitchFamily="2" charset="2"/>
              <a:buChar char="§"/>
            </a:pPr>
            <a:r>
              <a:rPr lang="it-IT" sz="1000" i="1" dirty="0">
                <a:solidFill>
                  <a:srgbClr val="000000"/>
                </a:solidFill>
                <a:latin typeface="+mn-lt"/>
              </a:rPr>
              <a:t>di alta qualità</a:t>
            </a:r>
          </a:p>
          <a:p>
            <a:pPr marL="366926" lvl="1" indent="-285750">
              <a:buFont typeface="Wingdings" panose="05000000000000000000" pitchFamily="2" charset="2"/>
              <a:buChar char="§"/>
            </a:pPr>
            <a:r>
              <a:rPr lang="it-IT" sz="1000" i="1" dirty="0">
                <a:solidFill>
                  <a:srgbClr val="000000"/>
                </a:solidFill>
                <a:latin typeface="+mn-lt"/>
              </a:rPr>
              <a:t>standardizzati e armonizzati</a:t>
            </a:r>
          </a:p>
          <a:p>
            <a:pPr marL="366926" lvl="1" indent="-285750">
              <a:buFont typeface="Wingdings" panose="05000000000000000000" pitchFamily="2" charset="2"/>
              <a:buChar char="§"/>
              <a:tabLst>
                <a:tab pos="174605" algn="l"/>
              </a:tabLst>
            </a:pPr>
            <a:r>
              <a:rPr lang="it-IT" sz="1000" i="1" dirty="0">
                <a:solidFill>
                  <a:srgbClr val="000000"/>
                </a:solidFill>
                <a:latin typeface="+mn-lt"/>
              </a:rPr>
              <a:t>pertinenti </a:t>
            </a:r>
          </a:p>
          <a:p>
            <a:pPr marL="366926" lvl="1" indent="-285750">
              <a:buFont typeface="Wingdings" panose="05000000000000000000" pitchFamily="2" charset="2"/>
              <a:buChar char="§"/>
            </a:pPr>
            <a:r>
              <a:rPr lang="it-IT" sz="1000" i="1" dirty="0">
                <a:solidFill>
                  <a:srgbClr val="000000"/>
                </a:solidFill>
                <a:latin typeface="+mn-lt"/>
              </a:rPr>
              <a:t>coordinati e integrati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000" dirty="0">
              <a:solidFill>
                <a:srgbClr val="000000"/>
              </a:solidFill>
              <a:latin typeface="+mn-lt"/>
            </a:endParaRPr>
          </a:p>
          <a:p>
            <a:r>
              <a:rPr lang="it-IT" sz="1000" i="1" dirty="0"/>
              <a:t>In particolare</a:t>
            </a:r>
            <a:r>
              <a:rPr lang="it-IT" sz="1000" i="1" baseline="0" dirty="0"/>
              <a:t> è importante: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000" i="1" baseline="0" dirty="0"/>
              <a:t>Conoscere i percorsi di uscita dalla violenza delle donne che hanno denunciato, ricostruendo quante denunce ha sporto la donna, per quali reati dopo quanto tempo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000" i="1" baseline="0" dirty="0"/>
              <a:t>Focalizzare dati essenziali come numero e tipologia delle vittime coinvolte e pluralità dei reati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000" i="1" baseline="0" dirty="0"/>
              <a:t>Sensibilizzare gli operatori alla codifica e alla registrazione dei dati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000" i="1" baseline="0" dirty="0"/>
              <a:t>Obbligare a registrare la relazione dell’autore con la donna per reati come: omicidio, percosse, minaccia, molestia, </a:t>
            </a:r>
            <a:r>
              <a:rPr lang="it-IT" sz="1000" i="1" baseline="0" dirty="0" err="1"/>
              <a:t>stalking</a:t>
            </a:r>
            <a:r>
              <a:rPr lang="it-IT" sz="1000" i="1" baseline="0" dirty="0"/>
              <a:t>….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B77A-501B-7644-A958-D5E2ADA5101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50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7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73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90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97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7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88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38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47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9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9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19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73E50-0136-B44F-B062-D3E412DB0EA4}" type="datetimeFigureOut">
              <a:rPr lang="it-IT" smtClean="0"/>
              <a:t>25/02/19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8C8A-68BA-AF4E-9234-0C481BBAB8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65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91356" y="2145303"/>
            <a:ext cx="802458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5400" b="1" dirty="0">
                <a:solidFill>
                  <a:srgbClr val="B2197A"/>
                </a:solidFill>
              </a:rPr>
              <a:t>Violenza contro le donne. </a:t>
            </a:r>
          </a:p>
          <a:p>
            <a:pPr>
              <a:lnSpc>
                <a:spcPct val="90000"/>
              </a:lnSpc>
            </a:pPr>
            <a:r>
              <a:rPr lang="it-IT" sz="5400" b="1" dirty="0">
                <a:solidFill>
                  <a:srgbClr val="B2197A"/>
                </a:solidFill>
              </a:rPr>
              <a:t>L’Italia sotto osservazione</a:t>
            </a:r>
            <a:r>
              <a:rPr lang="it-IT" sz="5400" b="1" dirty="0"/>
              <a:t> 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97589" y="3863650"/>
            <a:ext cx="817448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i="1" dirty="0"/>
              <a:t>Presentazione del “Rapporto ombra” delle associazioni di donne </a:t>
            </a:r>
          </a:p>
          <a:p>
            <a:r>
              <a:rPr lang="it-IT" sz="1700" b="1" i="1" dirty="0"/>
              <a:t>sull’applicazione della Convenzione di Istanbul in Italia</a:t>
            </a:r>
            <a:r>
              <a:rPr lang="it-IT" sz="1700" i="1" dirty="0"/>
              <a:t> </a:t>
            </a:r>
            <a:r>
              <a:rPr lang="it-IT" sz="1700" b="1" i="1" dirty="0"/>
              <a:t>in occasione della visita del Gruppo di esperte sulla violenza contro le donne del Consiglio d’Europa (GREVIO)</a:t>
            </a:r>
            <a:endParaRPr lang="it-IT" sz="17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68304" y="6086270"/>
            <a:ext cx="2534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ECC5E7"/>
                </a:solidFill>
              </a:rPr>
              <a:t>Roma</a:t>
            </a:r>
            <a:r>
              <a:rPr lang="it-IT" b="1" dirty="0">
                <a:solidFill>
                  <a:srgbClr val="ECC5E7"/>
                </a:solidFill>
              </a:rPr>
              <a:t>, 26 febbraio 2019</a:t>
            </a:r>
            <a:endParaRPr lang="it-IT" dirty="0">
              <a:solidFill>
                <a:srgbClr val="ECC5E7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8072" y="5332034"/>
            <a:ext cx="7724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0000"/>
                </a:solidFill>
              </a:rPr>
              <a:t>Paola Sdao</a:t>
            </a:r>
            <a:r>
              <a:rPr lang="it-IT" sz="3000" dirty="0">
                <a:solidFill>
                  <a:srgbClr val="000000"/>
                </a:solidFill>
              </a:rPr>
              <a:t>, </a:t>
            </a:r>
            <a:r>
              <a:rPr lang="it-IT" sz="2600" b="1" dirty="0">
                <a:solidFill>
                  <a:srgbClr val="C664A2"/>
                </a:solidFill>
              </a:rPr>
              <a:t>Centro contro la violenza alle donne «Roberta </a:t>
            </a:r>
            <a:r>
              <a:rPr lang="it-IT" sz="2600" b="1" dirty="0" err="1">
                <a:solidFill>
                  <a:srgbClr val="C664A2"/>
                </a:solidFill>
              </a:rPr>
              <a:t>Lanzino</a:t>
            </a:r>
            <a:r>
              <a:rPr lang="it-IT" sz="2600" b="1" dirty="0">
                <a:solidFill>
                  <a:srgbClr val="C664A2"/>
                </a:solidFill>
              </a:rPr>
              <a:t>», Cosenza</a:t>
            </a:r>
            <a:endParaRPr lang="it-IT" sz="2600" dirty="0">
              <a:solidFill>
                <a:srgbClr val="C664A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1531696" cy="152829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-1" y="1618018"/>
            <a:ext cx="863601" cy="5239982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8" name="Rettangolo 7"/>
          <p:cNvSpPr>
            <a:spLocks noChangeAspect="1"/>
          </p:cNvSpPr>
          <p:nvPr/>
        </p:nvSpPr>
        <p:spPr>
          <a:xfrm>
            <a:off x="1635747" y="817084"/>
            <a:ext cx="719999" cy="719999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9" name="Rettangolo 8"/>
          <p:cNvSpPr>
            <a:spLocks noChangeAspect="1"/>
          </p:cNvSpPr>
          <p:nvPr/>
        </p:nvSpPr>
        <p:spPr>
          <a:xfrm>
            <a:off x="1635746" y="-1"/>
            <a:ext cx="717091" cy="719999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>
            <a:off x="943851" y="1618018"/>
            <a:ext cx="587846" cy="55252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sellaDiTesto 22"/>
          <p:cNvSpPr txBox="1"/>
          <p:nvPr/>
        </p:nvSpPr>
        <p:spPr>
          <a:xfrm>
            <a:off x="415650" y="679767"/>
            <a:ext cx="32759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B2197A"/>
                </a:solidFill>
              </a:rPr>
              <a:t>CRITICITÀ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10160000" y="4883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5400000" flipH="1">
            <a:off x="6250955" y="-44369"/>
            <a:ext cx="645388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5400000" flipH="1">
            <a:off x="7028853" y="-13941"/>
            <a:ext cx="635661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5400000" flipH="1">
            <a:off x="7012690" y="749945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5400000" flipH="1">
            <a:off x="7776773" y="769233"/>
            <a:ext cx="1396354" cy="135332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5400000" flipH="1">
            <a:off x="8534302" y="2273940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3179886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58573" y="1844334"/>
            <a:ext cx="6037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B2197A"/>
                </a:solidFill>
              </a:rPr>
              <a:t>Frammentarietà/Incompletezza/Discontinuità</a:t>
            </a:r>
            <a:endParaRPr lang="it-IT" sz="2400" dirty="0">
              <a:solidFill>
                <a:srgbClr val="B2197A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530783336"/>
              </p:ext>
            </p:extLst>
          </p:nvPr>
        </p:nvGraphicFramePr>
        <p:xfrm>
          <a:off x="325315" y="2142684"/>
          <a:ext cx="7472971" cy="4305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477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sellaDiTesto 22"/>
          <p:cNvSpPr txBox="1"/>
          <p:nvPr/>
        </p:nvSpPr>
        <p:spPr>
          <a:xfrm>
            <a:off x="298373" y="546118"/>
            <a:ext cx="6884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B2197A"/>
                </a:solidFill>
              </a:rPr>
              <a:t>La situazione italiana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10160000" y="4883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5400000" flipH="1">
            <a:off x="6250955" y="-44369"/>
            <a:ext cx="645388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5400000" flipH="1">
            <a:off x="7028853" y="-13941"/>
            <a:ext cx="635661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5400000" flipH="1">
            <a:off x="7012690" y="749945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5400000" flipH="1">
            <a:off x="7776773" y="769233"/>
            <a:ext cx="1396354" cy="135332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5400000" flipH="1">
            <a:off x="8534302" y="2273940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3179886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graphicFrame>
        <p:nvGraphicFramePr>
          <p:cNvPr id="21" name="Diagramma 20"/>
          <p:cNvGraphicFramePr/>
          <p:nvPr>
            <p:extLst>
              <p:ext uri="{D42A27DB-BD31-4B8C-83A1-F6EECF244321}">
                <p14:modId xmlns:p14="http://schemas.microsoft.com/office/powerpoint/2010/main" val="4168687316"/>
              </p:ext>
            </p:extLst>
          </p:nvPr>
        </p:nvGraphicFramePr>
        <p:xfrm>
          <a:off x="-289969" y="1695430"/>
          <a:ext cx="4322780" cy="448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7014914" y="6399520"/>
            <a:ext cx="3129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Indagine Istat, 2014</a:t>
            </a:r>
          </a:p>
        </p:txBody>
      </p:sp>
      <p:graphicFrame>
        <p:nvGraphicFramePr>
          <p:cNvPr id="25" name="Diagramma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544194"/>
              </p:ext>
            </p:extLst>
          </p:nvPr>
        </p:nvGraphicFramePr>
        <p:xfrm>
          <a:off x="3718047" y="1957937"/>
          <a:ext cx="3838805" cy="41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8202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sellaDiTesto 26"/>
          <p:cNvSpPr txBox="1"/>
          <p:nvPr/>
        </p:nvSpPr>
        <p:spPr>
          <a:xfrm>
            <a:off x="10160000" y="4883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5400000" flipH="1">
            <a:off x="6250955" y="-44369"/>
            <a:ext cx="645388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5400000" flipH="1">
            <a:off x="7028853" y="-13941"/>
            <a:ext cx="635661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5400000" flipH="1">
            <a:off x="7012690" y="749945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5400000" flipH="1">
            <a:off x="7776773" y="769233"/>
            <a:ext cx="1396354" cy="135332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5400000" flipH="1">
            <a:off x="8534302" y="2273940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3179886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332064" y="1349299"/>
            <a:ext cx="268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Confronto Istat 2006-2014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321681" y="3029905"/>
            <a:ext cx="1476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2" indent="-136525" defTabSz="685783">
              <a:spcBef>
                <a:spcPts val="225"/>
              </a:spcBef>
              <a:spcAft>
                <a:spcPts val="900"/>
              </a:spcAft>
              <a:buClr>
                <a:srgbClr val="B2197A"/>
              </a:buClr>
              <a:buFont typeface="Century Schoolbook" panose="02040604050505020304" pitchFamily="18" charset="0"/>
              <a:buChar char="▌"/>
              <a:defRPr sz="1500" spc="0"/>
            </a:pPr>
            <a:r>
              <a:rPr lang="it-IT" sz="1600" b="1" spc="8" dirty="0"/>
              <a:t>Diminuzione</a:t>
            </a:r>
            <a:r>
              <a:rPr lang="it-IT" sz="1600" spc="8" dirty="0"/>
              <a:t> </a:t>
            </a:r>
            <a:r>
              <a:rPr lang="it-IT" sz="1600" b="1" spc="8" dirty="0"/>
              <a:t>dei casi di violenza (fisica, sessuale e psicologica) </a:t>
            </a:r>
            <a:endParaRPr lang="it-IT" sz="1600" spc="8" dirty="0"/>
          </a:p>
        </p:txBody>
      </p:sp>
      <p:graphicFrame>
        <p:nvGraphicFramePr>
          <p:cNvPr id="20" name="Grafico 19"/>
          <p:cNvGraphicFramePr/>
          <p:nvPr>
            <p:extLst>
              <p:ext uri="{D42A27DB-BD31-4B8C-83A1-F6EECF244321}">
                <p14:modId xmlns:p14="http://schemas.microsoft.com/office/powerpoint/2010/main" val="2877668794"/>
              </p:ext>
            </p:extLst>
          </p:nvPr>
        </p:nvGraphicFramePr>
        <p:xfrm>
          <a:off x="457775" y="2003376"/>
          <a:ext cx="5758542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298373" y="546118"/>
            <a:ext cx="6884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B2197A"/>
                </a:solidFill>
              </a:rPr>
              <a:t>La situazione italiana</a:t>
            </a:r>
          </a:p>
        </p:txBody>
      </p:sp>
    </p:spTree>
    <p:extLst>
      <p:ext uri="{BB962C8B-B14F-4D97-AF65-F5344CB8AC3E}">
        <p14:creationId xmlns:p14="http://schemas.microsoft.com/office/powerpoint/2010/main" val="3896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sellaDiTesto 26"/>
          <p:cNvSpPr txBox="1"/>
          <p:nvPr/>
        </p:nvSpPr>
        <p:spPr>
          <a:xfrm>
            <a:off x="10160000" y="4883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5400000" flipH="1">
            <a:off x="6250955" y="-44369"/>
            <a:ext cx="645388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5400000" flipH="1">
            <a:off x="7028853" y="-13941"/>
            <a:ext cx="635661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5400000" flipH="1">
            <a:off x="7012690" y="749945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5400000" flipH="1">
            <a:off x="7776773" y="769233"/>
            <a:ext cx="1396354" cy="135332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5400000" flipH="1">
            <a:off x="8534302" y="2273940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3179886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332064" y="1349299"/>
            <a:ext cx="268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Confronto Istat 2006-2014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867490" y="3222189"/>
            <a:ext cx="1930796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27" lvl="2" indent="-137156" defTabSz="685783">
              <a:spcBef>
                <a:spcPts val="225"/>
              </a:spcBef>
              <a:spcAft>
                <a:spcPts val="900"/>
              </a:spcAft>
              <a:buClr>
                <a:srgbClr val="B2197A"/>
              </a:buClr>
              <a:buFont typeface="Century Schoolbook" panose="02040604050505020304" pitchFamily="18" charset="0"/>
              <a:buChar char="▌"/>
              <a:defRPr sz="1500" spc="0"/>
            </a:pPr>
            <a:r>
              <a:rPr lang="it-IT" sz="1600" b="1" spc="8" dirty="0"/>
              <a:t>Aumento</a:t>
            </a:r>
            <a:r>
              <a:rPr lang="it-IT" sz="1600" spc="8" dirty="0"/>
              <a:t> delle </a:t>
            </a:r>
            <a:r>
              <a:rPr lang="it-IT" sz="1600" b="1" spc="8" dirty="0"/>
              <a:t>forme di violenza più gravi </a:t>
            </a:r>
            <a:endParaRPr lang="it-IT" sz="1600" b="1" spc="8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graphicFrame>
        <p:nvGraphicFramePr>
          <p:cNvPr id="22" name="Grafico 21"/>
          <p:cNvGraphicFramePr/>
          <p:nvPr>
            <p:extLst>
              <p:ext uri="{D42A27DB-BD31-4B8C-83A1-F6EECF244321}">
                <p14:modId xmlns:p14="http://schemas.microsoft.com/office/powerpoint/2010/main" val="3922471462"/>
              </p:ext>
            </p:extLst>
          </p:nvPr>
        </p:nvGraphicFramePr>
        <p:xfrm>
          <a:off x="337701" y="1969234"/>
          <a:ext cx="5760000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298373" y="546118"/>
            <a:ext cx="6884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B2197A"/>
                </a:solidFill>
              </a:rPr>
              <a:t>La situazione italiana</a:t>
            </a:r>
          </a:p>
        </p:txBody>
      </p:sp>
    </p:spTree>
    <p:extLst>
      <p:ext uri="{BB962C8B-B14F-4D97-AF65-F5344CB8AC3E}">
        <p14:creationId xmlns:p14="http://schemas.microsoft.com/office/powerpoint/2010/main" val="221976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2" y="1613538"/>
            <a:ext cx="3095441" cy="1980000"/>
          </a:xfrm>
          <a:prstGeom prst="rect">
            <a:avLst/>
          </a:prstGeom>
        </p:spPr>
      </p:pic>
      <p:sp>
        <p:nvSpPr>
          <p:cNvPr id="27" name="CasellaDiTesto 26"/>
          <p:cNvSpPr txBox="1"/>
          <p:nvPr/>
        </p:nvSpPr>
        <p:spPr>
          <a:xfrm>
            <a:off x="5754250" y="56305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5400000" flipH="1">
            <a:off x="6250955" y="-44369"/>
            <a:ext cx="645388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5400000" flipH="1">
            <a:off x="7028853" y="-13941"/>
            <a:ext cx="635661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5400000" flipH="1">
            <a:off x="7012690" y="749945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5400000" flipH="1">
            <a:off x="7776773" y="769233"/>
            <a:ext cx="1396354" cy="1353327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5400000" flipH="1">
            <a:off x="8534302" y="2273940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3179886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B2197A"/>
              </a:solidFill>
            </a:endParaRPr>
          </a:p>
        </p:txBody>
      </p:sp>
      <p:sp>
        <p:nvSpPr>
          <p:cNvPr id="60" name="object 2"/>
          <p:cNvSpPr txBox="1"/>
          <p:nvPr/>
        </p:nvSpPr>
        <p:spPr>
          <a:xfrm>
            <a:off x="2093498" y="4380382"/>
            <a:ext cx="2088863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>
              <a:lnSpc>
                <a:spcPts val="3400"/>
              </a:lnSpc>
            </a:pPr>
            <a:r>
              <a:rPr lang="it-IT" sz="2456" b="1" spc="91" dirty="0">
                <a:latin typeface="Calibri"/>
                <a:cs typeface="Calibri"/>
              </a:rPr>
              <a:t>20.137</a:t>
            </a:r>
          </a:p>
        </p:txBody>
      </p:sp>
      <p:sp>
        <p:nvSpPr>
          <p:cNvPr id="63" name="object 6"/>
          <p:cNvSpPr txBox="1"/>
          <p:nvPr/>
        </p:nvSpPr>
        <p:spPr>
          <a:xfrm>
            <a:off x="2288078" y="2686461"/>
            <a:ext cx="637032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5776" algn="ctr" defTabSz="415869">
              <a:lnSpc>
                <a:spcPts val="2178"/>
              </a:lnSpc>
            </a:pPr>
            <a:r>
              <a:rPr lang="it-IT" sz="2456" b="1" spc="91" dirty="0">
                <a:latin typeface="Calibri"/>
                <a:cs typeface="Calibri"/>
              </a:rPr>
              <a:t>85</a:t>
            </a:r>
            <a:endParaRPr sz="2456" b="1" spc="91" dirty="0">
              <a:latin typeface="Calibri"/>
              <a:cs typeface="Calibri"/>
            </a:endParaRPr>
          </a:p>
          <a:p>
            <a:pPr indent="5776" algn="ctr" defTabSz="415869">
              <a:lnSpc>
                <a:spcPts val="1132"/>
              </a:lnSpc>
            </a:pPr>
            <a:r>
              <a:rPr sz="1100" b="1" spc="91" dirty="0">
                <a:latin typeface="Calibri"/>
                <a:cs typeface="Calibri"/>
              </a:rPr>
              <a:t>CENTRI</a:t>
            </a:r>
            <a:endParaRPr sz="1092" b="1" spc="91" dirty="0">
              <a:latin typeface="Calibri"/>
              <a:cs typeface="Calibri"/>
            </a:endParaRPr>
          </a:p>
        </p:txBody>
      </p:sp>
      <p:sp>
        <p:nvSpPr>
          <p:cNvPr id="64" name="object 17"/>
          <p:cNvSpPr/>
          <p:nvPr/>
        </p:nvSpPr>
        <p:spPr>
          <a:xfrm>
            <a:off x="5533545" y="66407"/>
            <a:ext cx="0" cy="496768"/>
          </a:xfrm>
          <a:custGeom>
            <a:avLst/>
            <a:gdLst/>
            <a:ahLst/>
            <a:cxnLst/>
            <a:rect l="l" t="t" r="r" b="b"/>
            <a:pathLst>
              <a:path h="1092200">
                <a:moveTo>
                  <a:pt x="0" y="1091882"/>
                </a:moveTo>
                <a:lnTo>
                  <a:pt x="0" y="0"/>
                </a:lnTo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latin typeface="Calibri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551900" y="1827206"/>
            <a:ext cx="1302766" cy="133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>
              <a:lnSpc>
                <a:spcPts val="1037"/>
              </a:lnSpc>
            </a:pPr>
            <a:r>
              <a:rPr lang="it-IT" sz="1100" b="1" spc="32" dirty="0">
                <a:latin typeface="Calibri"/>
                <a:cs typeface="Calibri"/>
              </a:rPr>
              <a:t>a</a:t>
            </a:r>
            <a:r>
              <a:rPr sz="1100" b="1" spc="32" dirty="0" err="1">
                <a:latin typeface="Calibri"/>
                <a:cs typeface="Calibri"/>
              </a:rPr>
              <a:t>s</a:t>
            </a:r>
            <a:r>
              <a:rPr sz="1100" b="1" spc="48" dirty="0" err="1">
                <a:latin typeface="Calibri"/>
                <a:cs typeface="Calibri"/>
              </a:rPr>
              <a:t>c</a:t>
            </a:r>
            <a:r>
              <a:rPr sz="1100" b="1" spc="20" dirty="0" err="1">
                <a:latin typeface="Calibri"/>
                <a:cs typeface="Calibri"/>
              </a:rPr>
              <a:t>ol</a:t>
            </a:r>
            <a:r>
              <a:rPr sz="1100" b="1" spc="18" dirty="0" err="1">
                <a:latin typeface="Calibri"/>
                <a:cs typeface="Calibri"/>
              </a:rPr>
              <a:t>t</a:t>
            </a:r>
            <a:r>
              <a:rPr sz="1100" b="1" spc="-7" dirty="0" err="1">
                <a:latin typeface="Calibri"/>
                <a:cs typeface="Calibri"/>
              </a:rPr>
              <a:t>o</a:t>
            </a:r>
            <a:r>
              <a:rPr lang="it-IT" sz="1100" b="1" spc="-7" dirty="0">
                <a:latin typeface="Calibri"/>
                <a:cs typeface="Calibri"/>
              </a:rPr>
              <a:t> </a:t>
            </a:r>
            <a:r>
              <a:rPr sz="1100" b="1" spc="-7" dirty="0">
                <a:latin typeface="Calibri"/>
                <a:cs typeface="Calibri"/>
              </a:rPr>
              <a:t>e</a:t>
            </a:r>
            <a:r>
              <a:rPr sz="1100" b="1" spc="36" dirty="0">
                <a:latin typeface="Calibri"/>
                <a:cs typeface="Calibri"/>
              </a:rPr>
              <a:t> </a:t>
            </a:r>
            <a:r>
              <a:rPr sz="1100" b="1" spc="16" dirty="0" err="1">
                <a:latin typeface="Calibri"/>
                <a:cs typeface="Calibri"/>
              </a:rPr>
              <a:t>a</a:t>
            </a:r>
            <a:r>
              <a:rPr sz="1100" b="1" spc="48" dirty="0" err="1">
                <a:latin typeface="Calibri"/>
                <a:cs typeface="Calibri"/>
              </a:rPr>
              <a:t>cc</a:t>
            </a:r>
            <a:r>
              <a:rPr sz="1100" b="1" spc="25" dirty="0" err="1">
                <a:latin typeface="Calibri"/>
                <a:cs typeface="Calibri"/>
              </a:rPr>
              <a:t>oglie</a:t>
            </a:r>
            <a:r>
              <a:rPr sz="1100" b="1" spc="43" dirty="0" err="1">
                <a:latin typeface="Calibri"/>
                <a:cs typeface="Calibri"/>
              </a:rPr>
              <a:t>nz</a:t>
            </a:r>
            <a:r>
              <a:rPr sz="1100" b="1" spc="18" dirty="0" err="1">
                <a:latin typeface="Calibri"/>
                <a:cs typeface="Calibri"/>
              </a:rPr>
              <a:t>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6" name="object 39"/>
          <p:cNvSpPr txBox="1"/>
          <p:nvPr/>
        </p:nvSpPr>
        <p:spPr>
          <a:xfrm>
            <a:off x="5551899" y="2434129"/>
            <a:ext cx="184121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/>
            <a:r>
              <a:rPr lang="it-IT" sz="1100" b="1" spc="45" dirty="0">
                <a:latin typeface="Calibri"/>
                <a:cs typeface="Calibri"/>
              </a:rPr>
              <a:t>consulenza</a:t>
            </a:r>
            <a:r>
              <a:rPr sz="1100" b="1" spc="36" dirty="0">
                <a:latin typeface="Calibri"/>
                <a:cs typeface="Calibri"/>
              </a:rPr>
              <a:t> </a:t>
            </a:r>
            <a:r>
              <a:rPr sz="1100" b="1" spc="34" dirty="0" err="1">
                <a:latin typeface="Calibri"/>
                <a:cs typeface="Calibri"/>
              </a:rPr>
              <a:t>psi</a:t>
            </a:r>
            <a:r>
              <a:rPr sz="1100" b="1" spc="32" dirty="0" err="1">
                <a:latin typeface="Calibri"/>
                <a:cs typeface="Calibri"/>
              </a:rPr>
              <a:t>c</a:t>
            </a:r>
            <a:r>
              <a:rPr sz="1100" b="1" spc="-9" dirty="0" err="1">
                <a:latin typeface="Calibri"/>
                <a:cs typeface="Calibri"/>
              </a:rPr>
              <a:t>o</a:t>
            </a:r>
            <a:r>
              <a:rPr sz="1100" b="1" spc="45" dirty="0" err="1">
                <a:latin typeface="Calibri"/>
                <a:cs typeface="Calibri"/>
              </a:rPr>
              <a:t>l</a:t>
            </a:r>
            <a:r>
              <a:rPr sz="1100" b="1" spc="34" dirty="0" err="1">
                <a:latin typeface="Calibri"/>
                <a:cs typeface="Calibri"/>
              </a:rPr>
              <a:t>ogi</a:t>
            </a:r>
            <a:r>
              <a:rPr sz="1100" b="1" spc="32" dirty="0" err="1">
                <a:latin typeface="Calibri"/>
                <a:cs typeface="Calibri"/>
              </a:rPr>
              <a:t>c</a:t>
            </a:r>
            <a:r>
              <a:rPr lang="it-IT" sz="1100" b="1" spc="-7" dirty="0" err="1">
                <a:latin typeface="Calibri"/>
                <a:cs typeface="Calibri"/>
              </a:rPr>
              <a:t>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7" name="object 40"/>
          <p:cNvSpPr txBox="1"/>
          <p:nvPr/>
        </p:nvSpPr>
        <p:spPr>
          <a:xfrm>
            <a:off x="5555168" y="3042655"/>
            <a:ext cx="118213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/>
            <a:r>
              <a:rPr lang="it-IT" sz="1100" b="1" spc="45" dirty="0">
                <a:latin typeface="Calibri"/>
                <a:cs typeface="Calibri"/>
              </a:rPr>
              <a:t>ospitalità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8" name="object 41"/>
          <p:cNvSpPr txBox="1"/>
          <p:nvPr/>
        </p:nvSpPr>
        <p:spPr>
          <a:xfrm>
            <a:off x="5555168" y="3364038"/>
            <a:ext cx="11480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/>
            <a:r>
              <a:rPr lang="it-IT" sz="1100" b="1" spc="45" dirty="0">
                <a:latin typeface="Calibri"/>
                <a:cs typeface="Calibri"/>
              </a:rPr>
              <a:t>gruppi auto-aiuto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0" name="object 56"/>
          <p:cNvSpPr txBox="1"/>
          <p:nvPr/>
        </p:nvSpPr>
        <p:spPr>
          <a:xfrm>
            <a:off x="5718463" y="4259202"/>
            <a:ext cx="1417302" cy="772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415869">
              <a:lnSpc>
                <a:spcPts val="2536"/>
              </a:lnSpc>
            </a:pPr>
            <a:r>
              <a:rPr lang="it-IT" sz="2456" b="1" spc="91" dirty="0">
                <a:latin typeface="Calibri"/>
                <a:cs typeface="Calibri"/>
              </a:rPr>
              <a:t>65</a:t>
            </a:r>
            <a:r>
              <a:rPr sz="2456" b="1" spc="91" dirty="0">
                <a:latin typeface="Calibri"/>
                <a:cs typeface="Calibri"/>
              </a:rPr>
              <a:t>%</a:t>
            </a:r>
          </a:p>
          <a:p>
            <a:pPr marR="2310" algn="ctr" defTabSz="415869">
              <a:lnSpc>
                <a:spcPct val="76600"/>
              </a:lnSpc>
              <a:spcBef>
                <a:spcPts val="173"/>
              </a:spcBef>
            </a:pPr>
            <a:r>
              <a:rPr lang="it-IT" spc="91" dirty="0">
                <a:latin typeface="Calibri"/>
                <a:cs typeface="Calibri"/>
              </a:rPr>
              <a:t>maltrattanti sono italiani</a:t>
            </a:r>
          </a:p>
        </p:txBody>
      </p:sp>
      <p:sp>
        <p:nvSpPr>
          <p:cNvPr id="71" name="object 60"/>
          <p:cNvSpPr txBox="1"/>
          <p:nvPr/>
        </p:nvSpPr>
        <p:spPr>
          <a:xfrm>
            <a:off x="3307796" y="5239894"/>
            <a:ext cx="80927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415869">
              <a:lnSpc>
                <a:spcPts val="2178"/>
              </a:lnSpc>
            </a:pPr>
            <a:r>
              <a:rPr sz="1978" b="1" spc="91" dirty="0">
                <a:latin typeface="Calibri"/>
                <a:cs typeface="Calibri"/>
              </a:rPr>
              <a:t>2</a:t>
            </a:r>
            <a:r>
              <a:rPr lang="it-IT" sz="1978" b="1" spc="91" dirty="0">
                <a:latin typeface="Calibri"/>
                <a:cs typeface="Calibri"/>
              </a:rPr>
              <a:t>6</a:t>
            </a:r>
            <a:r>
              <a:rPr sz="1978" b="1" spc="91" dirty="0">
                <a:latin typeface="Calibri"/>
                <a:cs typeface="Calibri"/>
              </a:rPr>
              <a:t>%</a:t>
            </a:r>
            <a:endParaRPr sz="1978" dirty="0">
              <a:latin typeface="Calibri"/>
              <a:cs typeface="Calibri"/>
            </a:endParaRPr>
          </a:p>
          <a:p>
            <a:pPr algn="ctr" defTabSz="415869">
              <a:lnSpc>
                <a:spcPts val="1687"/>
              </a:lnSpc>
            </a:pPr>
            <a:r>
              <a:rPr sz="1400" spc="80" dirty="0">
                <a:latin typeface="Calibri"/>
                <a:cs typeface="Calibri"/>
              </a:rPr>
              <a:t>st</a:t>
            </a:r>
            <a:r>
              <a:rPr sz="1400" spc="66" dirty="0">
                <a:latin typeface="Calibri"/>
                <a:cs typeface="Calibri"/>
              </a:rPr>
              <a:t>r</a:t>
            </a:r>
            <a:r>
              <a:rPr sz="1400" spc="57" dirty="0">
                <a:latin typeface="Calibri"/>
                <a:cs typeface="Calibri"/>
              </a:rPr>
              <a:t>anie</a:t>
            </a:r>
            <a:r>
              <a:rPr sz="1400" spc="39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</a:p>
        </p:txBody>
      </p:sp>
      <p:sp>
        <p:nvSpPr>
          <p:cNvPr id="72" name="object 61"/>
          <p:cNvSpPr/>
          <p:nvPr/>
        </p:nvSpPr>
        <p:spPr>
          <a:xfrm>
            <a:off x="1846755" y="5252397"/>
            <a:ext cx="0" cy="431206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947751"/>
                </a:moveTo>
                <a:lnTo>
                  <a:pt x="0" y="0"/>
                </a:lnTo>
              </a:path>
            </a:pathLst>
          </a:custGeom>
          <a:ln w="21119">
            <a:solidFill>
              <a:srgbClr val="B2197A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latin typeface="Calibri"/>
            </a:endParaRPr>
          </a:p>
        </p:txBody>
      </p:sp>
      <p:sp>
        <p:nvSpPr>
          <p:cNvPr id="73" name="object 62"/>
          <p:cNvSpPr/>
          <p:nvPr/>
        </p:nvSpPr>
        <p:spPr>
          <a:xfrm>
            <a:off x="3206454" y="5252397"/>
            <a:ext cx="0" cy="431206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947751"/>
                </a:moveTo>
                <a:lnTo>
                  <a:pt x="0" y="0"/>
                </a:lnTo>
              </a:path>
            </a:pathLst>
          </a:custGeom>
          <a:ln w="21119">
            <a:solidFill>
              <a:srgbClr val="B2197A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latin typeface="Calibri"/>
            </a:endParaRPr>
          </a:p>
        </p:txBody>
      </p:sp>
      <p:sp>
        <p:nvSpPr>
          <p:cNvPr id="74" name="object 63"/>
          <p:cNvSpPr txBox="1"/>
          <p:nvPr/>
        </p:nvSpPr>
        <p:spPr>
          <a:xfrm>
            <a:off x="1967849" y="5239890"/>
            <a:ext cx="111924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415869">
              <a:lnSpc>
                <a:spcPts val="2178"/>
              </a:lnSpc>
            </a:pPr>
            <a:r>
              <a:rPr lang="it-IT" sz="1978" b="1" spc="125" dirty="0">
                <a:latin typeface="Calibri"/>
                <a:cs typeface="Calibri"/>
              </a:rPr>
              <a:t>49,6</a:t>
            </a:r>
            <a:r>
              <a:rPr sz="1978" b="1" spc="125" dirty="0">
                <a:latin typeface="Calibri"/>
                <a:cs typeface="Calibri"/>
              </a:rPr>
              <a:t>%</a:t>
            </a:r>
            <a:endParaRPr sz="1978" dirty="0">
              <a:latin typeface="Calibri"/>
              <a:cs typeface="Calibri"/>
            </a:endParaRPr>
          </a:p>
          <a:p>
            <a:pPr algn="ctr" defTabSz="415869">
              <a:lnSpc>
                <a:spcPts val="1687"/>
              </a:lnSpc>
            </a:pPr>
            <a:r>
              <a:rPr lang="it-IT" sz="1400" spc="80" dirty="0">
                <a:latin typeface="Calibri"/>
                <a:cs typeface="Calibri"/>
              </a:rPr>
              <a:t>30 – 49 anni</a:t>
            </a:r>
            <a:endParaRPr sz="1400" spc="80" dirty="0">
              <a:latin typeface="Calibri"/>
              <a:cs typeface="Calibri"/>
            </a:endParaRPr>
          </a:p>
        </p:txBody>
      </p:sp>
      <p:sp>
        <p:nvSpPr>
          <p:cNvPr id="75" name="object 69"/>
          <p:cNvSpPr/>
          <p:nvPr/>
        </p:nvSpPr>
        <p:spPr>
          <a:xfrm>
            <a:off x="5148026" y="3571202"/>
            <a:ext cx="866" cy="12708"/>
          </a:xfrm>
          <a:custGeom>
            <a:avLst/>
            <a:gdLst/>
            <a:ahLst/>
            <a:cxnLst/>
            <a:rect l="l" t="t" r="r" b="b"/>
            <a:pathLst>
              <a:path w="1905" h="27940">
                <a:moveTo>
                  <a:pt x="0" y="13664"/>
                </a:moveTo>
                <a:lnTo>
                  <a:pt x="1811" y="13664"/>
                </a:lnTo>
              </a:path>
            </a:pathLst>
          </a:custGeom>
          <a:ln w="28599">
            <a:solidFill>
              <a:srgbClr val="B61172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solidFill>
                <a:schemeClr val="bg1"/>
              </a:solidFill>
              <a:latin typeface="Calibri"/>
            </a:endParaRPr>
          </a:p>
        </p:txBody>
      </p:sp>
      <p:sp>
        <p:nvSpPr>
          <p:cNvPr id="76" name="object 70"/>
          <p:cNvSpPr txBox="1"/>
          <p:nvPr/>
        </p:nvSpPr>
        <p:spPr>
          <a:xfrm>
            <a:off x="4670736" y="1775846"/>
            <a:ext cx="836274" cy="230961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/>
            <a:r>
              <a:rPr sz="1501" b="1" spc="-104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sz="1501" b="1" spc="121" dirty="0">
                <a:solidFill>
                  <a:schemeClr val="bg1"/>
                </a:solidFill>
                <a:latin typeface="Calibri"/>
                <a:cs typeface="Calibri"/>
              </a:rPr>
              <a:t>00%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7" name="object 73"/>
          <p:cNvSpPr txBox="1"/>
          <p:nvPr/>
        </p:nvSpPr>
        <p:spPr>
          <a:xfrm>
            <a:off x="4670736" y="2710676"/>
            <a:ext cx="836274" cy="230832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>
              <a:lnSpc>
                <a:spcPts val="1762"/>
              </a:lnSpc>
            </a:pPr>
            <a:r>
              <a:rPr lang="it-IT" sz="1501" b="1" spc="84" dirty="0">
                <a:solidFill>
                  <a:schemeClr val="bg1"/>
                </a:solidFill>
                <a:latin typeface="Calibri"/>
                <a:cs typeface="Calibri"/>
              </a:rPr>
              <a:t>86</a:t>
            </a:r>
            <a:r>
              <a:rPr sz="1501" b="1" spc="84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8" name="object 74"/>
          <p:cNvSpPr txBox="1"/>
          <p:nvPr/>
        </p:nvSpPr>
        <p:spPr>
          <a:xfrm>
            <a:off x="4670736" y="3022157"/>
            <a:ext cx="836274" cy="230961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>
              <a:tabLst>
                <a:tab pos="568932" algn="l"/>
              </a:tabLst>
            </a:pPr>
            <a:r>
              <a:rPr lang="it-IT" sz="1501" b="1" spc="84" dirty="0">
                <a:solidFill>
                  <a:schemeClr val="bg1"/>
                </a:solidFill>
                <a:latin typeface="Calibri"/>
                <a:cs typeface="Calibri"/>
              </a:rPr>
              <a:t>71%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9" name="object 75"/>
          <p:cNvSpPr txBox="1"/>
          <p:nvPr/>
        </p:nvSpPr>
        <p:spPr>
          <a:xfrm>
            <a:off x="4670736" y="3333767"/>
            <a:ext cx="836274" cy="230832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>
              <a:lnSpc>
                <a:spcPts val="1796"/>
              </a:lnSpc>
            </a:pPr>
            <a:r>
              <a:rPr lang="it-IT" sz="1501" b="1" spc="93" dirty="0">
                <a:solidFill>
                  <a:schemeClr val="bg1"/>
                </a:solidFill>
                <a:latin typeface="Calibri"/>
                <a:cs typeface="Calibri"/>
              </a:rPr>
              <a:t>68</a:t>
            </a:r>
            <a:r>
              <a:rPr sz="1501" b="1" spc="93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0" name="object 79"/>
          <p:cNvSpPr txBox="1"/>
          <p:nvPr/>
        </p:nvSpPr>
        <p:spPr>
          <a:xfrm>
            <a:off x="77765" y="6602634"/>
            <a:ext cx="20809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/>
            <a:r>
              <a:rPr sz="1000" b="1" spc="7" dirty="0">
                <a:latin typeface="Calibri"/>
                <a:cs typeface="Calibri"/>
              </a:rPr>
              <a:t>*</a:t>
            </a:r>
            <a:r>
              <a:rPr sz="1000" b="1" spc="50" dirty="0">
                <a:latin typeface="Calibri"/>
                <a:cs typeface="Calibri"/>
              </a:rPr>
              <a:t> </a:t>
            </a:r>
            <a:r>
              <a:rPr lang="it-IT" sz="1000" b="1" spc="57" dirty="0">
                <a:latin typeface="Calibri"/>
                <a:cs typeface="Calibri"/>
              </a:rPr>
              <a:t>Dati riferiti a 78 centri su 85</a:t>
            </a:r>
            <a:endParaRPr sz="1000" b="1" dirty="0">
              <a:latin typeface="Calibri"/>
              <a:cs typeface="Calibri"/>
            </a:endParaRPr>
          </a:p>
        </p:txBody>
      </p:sp>
      <p:sp>
        <p:nvSpPr>
          <p:cNvPr id="82" name="object 70"/>
          <p:cNvSpPr txBox="1"/>
          <p:nvPr/>
        </p:nvSpPr>
        <p:spPr>
          <a:xfrm>
            <a:off x="4670736" y="2087456"/>
            <a:ext cx="836274" cy="230961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/>
            <a:r>
              <a:rPr sz="1501" b="1" spc="-104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sz="1501" b="1" spc="121" dirty="0">
                <a:solidFill>
                  <a:schemeClr val="bg1"/>
                </a:solidFill>
                <a:latin typeface="Calibri"/>
                <a:cs typeface="Calibri"/>
              </a:rPr>
              <a:t>00%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3" name="object 70"/>
          <p:cNvSpPr txBox="1"/>
          <p:nvPr/>
        </p:nvSpPr>
        <p:spPr>
          <a:xfrm>
            <a:off x="4670736" y="2399066"/>
            <a:ext cx="836274" cy="230961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/>
            <a:r>
              <a:rPr lang="it-IT" sz="1501" b="1" spc="-104" dirty="0">
                <a:solidFill>
                  <a:schemeClr val="bg1"/>
                </a:solidFill>
                <a:latin typeface="Calibri"/>
                <a:cs typeface="Calibri"/>
              </a:rPr>
              <a:t>89</a:t>
            </a:r>
            <a:r>
              <a:rPr sz="1501" b="1" spc="121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4" name="object 38"/>
          <p:cNvSpPr txBox="1"/>
          <p:nvPr/>
        </p:nvSpPr>
        <p:spPr>
          <a:xfrm>
            <a:off x="5551900" y="2112746"/>
            <a:ext cx="151344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>
              <a:spcBef>
                <a:spcPts val="691"/>
              </a:spcBef>
            </a:pPr>
            <a:r>
              <a:rPr lang="it-IT" sz="1100" b="1" spc="45" dirty="0">
                <a:latin typeface="Calibri"/>
                <a:cs typeface="Calibri"/>
              </a:rPr>
              <a:t>consulenza </a:t>
            </a:r>
            <a:r>
              <a:rPr sz="1100" b="1" spc="36" dirty="0">
                <a:latin typeface="Calibri"/>
                <a:cs typeface="Calibri"/>
              </a:rPr>
              <a:t> </a:t>
            </a:r>
            <a:r>
              <a:rPr sz="1100" b="1" spc="23" dirty="0">
                <a:latin typeface="Calibri"/>
                <a:cs typeface="Calibri"/>
              </a:rPr>
              <a:t>le</a:t>
            </a:r>
            <a:r>
              <a:rPr sz="1100" b="1" spc="30" dirty="0">
                <a:latin typeface="Calibri"/>
                <a:cs typeface="Calibri"/>
              </a:rPr>
              <a:t>gale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5" name="object 39"/>
          <p:cNvSpPr txBox="1"/>
          <p:nvPr/>
        </p:nvSpPr>
        <p:spPr>
          <a:xfrm>
            <a:off x="5537630" y="2755512"/>
            <a:ext cx="1841219" cy="135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marR="2310" defTabSz="415869">
              <a:lnSpc>
                <a:spcPct val="76700"/>
              </a:lnSpc>
            </a:pPr>
            <a:r>
              <a:rPr lang="it-IT" sz="1100" b="1" spc="23" dirty="0">
                <a:latin typeface="Calibri"/>
                <a:cs typeface="Calibri"/>
              </a:rPr>
              <a:t>o</a:t>
            </a:r>
            <a:r>
              <a:rPr sz="1100" b="1" spc="16" dirty="0" err="1">
                <a:latin typeface="Calibri"/>
                <a:cs typeface="Calibri"/>
              </a:rPr>
              <a:t>r</a:t>
            </a:r>
            <a:r>
              <a:rPr sz="1100" b="1" spc="36" dirty="0" err="1">
                <a:latin typeface="Calibri"/>
                <a:cs typeface="Calibri"/>
              </a:rPr>
              <a:t>i</a:t>
            </a:r>
            <a:r>
              <a:rPr sz="1100" b="1" spc="-9" dirty="0" err="1">
                <a:latin typeface="Calibri"/>
                <a:cs typeface="Calibri"/>
              </a:rPr>
              <a:t>e</a:t>
            </a:r>
            <a:r>
              <a:rPr sz="1100" b="1" spc="23" dirty="0" err="1">
                <a:latin typeface="Calibri"/>
                <a:cs typeface="Calibri"/>
              </a:rPr>
              <a:t>n</a:t>
            </a:r>
            <a:r>
              <a:rPr sz="1100" b="1" spc="16" dirty="0" err="1">
                <a:latin typeface="Calibri"/>
                <a:cs typeface="Calibri"/>
              </a:rPr>
              <a:t>t</a:t>
            </a:r>
            <a:r>
              <a:rPr sz="1100" b="1" spc="7" dirty="0" err="1">
                <a:latin typeface="Calibri"/>
                <a:cs typeface="Calibri"/>
              </a:rPr>
              <a:t>ament</a:t>
            </a:r>
            <a:r>
              <a:rPr sz="1100" b="1" spc="-2" dirty="0" err="1">
                <a:latin typeface="Calibri"/>
                <a:cs typeface="Calibri"/>
              </a:rPr>
              <a:t>o</a:t>
            </a:r>
            <a:r>
              <a:rPr lang="it-IT" sz="1100" b="1" dirty="0">
                <a:latin typeface="Calibri"/>
                <a:cs typeface="Calibri"/>
              </a:rPr>
              <a:t> al lavoro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6" name="object 2"/>
          <p:cNvSpPr txBox="1"/>
          <p:nvPr/>
        </p:nvSpPr>
        <p:spPr>
          <a:xfrm>
            <a:off x="2076776" y="4851720"/>
            <a:ext cx="1620531" cy="20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>
              <a:lnSpc>
                <a:spcPts val="1487"/>
              </a:lnSpc>
            </a:pPr>
            <a:r>
              <a:rPr spc="91" dirty="0" err="1">
                <a:latin typeface="Calibri"/>
                <a:cs typeface="Calibri"/>
              </a:rPr>
              <a:t>donne</a:t>
            </a:r>
            <a:r>
              <a:rPr spc="91" dirty="0">
                <a:latin typeface="Calibri"/>
                <a:cs typeface="Calibri"/>
              </a:rPr>
              <a:t> </a:t>
            </a:r>
            <a:r>
              <a:rPr lang="it-IT" spc="91" dirty="0">
                <a:latin typeface="Calibri"/>
                <a:cs typeface="Calibri"/>
              </a:rPr>
              <a:t>accolte</a:t>
            </a:r>
            <a:endParaRPr spc="91" dirty="0">
              <a:latin typeface="Calibri"/>
              <a:cs typeface="Calibri"/>
            </a:endParaRPr>
          </a:p>
        </p:txBody>
      </p:sp>
      <p:sp>
        <p:nvSpPr>
          <p:cNvPr id="87" name="Callout 5 86"/>
          <p:cNvSpPr/>
          <p:nvPr/>
        </p:nvSpPr>
        <p:spPr>
          <a:xfrm>
            <a:off x="3279458" y="3639682"/>
            <a:ext cx="1871818" cy="699016"/>
          </a:xfrm>
          <a:prstGeom prst="accentCallout1">
            <a:avLst/>
          </a:prstGeom>
          <a:noFill/>
          <a:ln>
            <a:solidFill>
              <a:srgbClr val="B21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76" defTabSz="415869">
              <a:lnSpc>
                <a:spcPts val="3434"/>
              </a:lnSpc>
            </a:pPr>
            <a:r>
              <a:rPr lang="it-IT" sz="2000" b="1" spc="91" dirty="0">
                <a:solidFill>
                  <a:schemeClr val="tx1"/>
                </a:solidFill>
                <a:latin typeface="Calibri"/>
                <a:cs typeface="Calibri"/>
              </a:rPr>
              <a:t>13.956</a:t>
            </a:r>
          </a:p>
          <a:p>
            <a:pPr marL="5776" defTabSz="415869"/>
            <a:r>
              <a:rPr lang="it-IT" sz="1400" b="1" spc="91" dirty="0">
                <a:solidFill>
                  <a:schemeClr val="tx1"/>
                </a:solidFill>
                <a:latin typeface="Calibri"/>
                <a:cs typeface="Calibri"/>
              </a:rPr>
              <a:t>donne nuove</a:t>
            </a:r>
          </a:p>
        </p:txBody>
      </p:sp>
      <p:sp>
        <p:nvSpPr>
          <p:cNvPr id="88" name="object 60"/>
          <p:cNvSpPr txBox="1"/>
          <p:nvPr/>
        </p:nvSpPr>
        <p:spPr>
          <a:xfrm>
            <a:off x="6427114" y="5214749"/>
            <a:ext cx="966579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415869">
              <a:lnSpc>
                <a:spcPts val="2178"/>
              </a:lnSpc>
            </a:pPr>
            <a:r>
              <a:rPr sz="1978" b="1" spc="91" dirty="0">
                <a:latin typeface="Calibri"/>
                <a:cs typeface="Calibri"/>
              </a:rPr>
              <a:t>2</a:t>
            </a:r>
            <a:r>
              <a:rPr lang="it-IT" sz="1978" b="1" spc="91" dirty="0">
                <a:latin typeface="Calibri"/>
                <a:cs typeface="Calibri"/>
              </a:rPr>
              <a:t>0</a:t>
            </a:r>
            <a:r>
              <a:rPr sz="1978" b="1" spc="91" dirty="0">
                <a:latin typeface="Calibri"/>
                <a:cs typeface="Calibri"/>
              </a:rPr>
              <a:t>%</a:t>
            </a:r>
            <a:endParaRPr sz="1978" dirty="0">
              <a:latin typeface="Calibri"/>
              <a:cs typeface="Calibri"/>
            </a:endParaRPr>
          </a:p>
          <a:p>
            <a:pPr algn="ctr" defTabSz="415869">
              <a:lnSpc>
                <a:spcPts val="1687"/>
              </a:lnSpc>
            </a:pPr>
            <a:r>
              <a:rPr lang="it-IT" sz="1400" spc="80" dirty="0">
                <a:latin typeface="Calibri"/>
                <a:cs typeface="Calibri"/>
              </a:rPr>
              <a:t>ex-partner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9" name="object 63"/>
          <p:cNvSpPr txBox="1"/>
          <p:nvPr/>
        </p:nvSpPr>
        <p:spPr>
          <a:xfrm>
            <a:off x="5472807" y="5214745"/>
            <a:ext cx="733599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415869">
              <a:lnSpc>
                <a:spcPts val="2178"/>
              </a:lnSpc>
            </a:pPr>
            <a:r>
              <a:rPr lang="it-IT" sz="1978" b="1" spc="125" dirty="0">
                <a:latin typeface="Calibri"/>
                <a:cs typeface="Calibri"/>
              </a:rPr>
              <a:t>56</a:t>
            </a:r>
            <a:r>
              <a:rPr sz="1978" b="1" spc="125" dirty="0">
                <a:latin typeface="Calibri"/>
                <a:cs typeface="Calibri"/>
              </a:rPr>
              <a:t>%</a:t>
            </a:r>
            <a:endParaRPr sz="1978" dirty="0">
              <a:latin typeface="Calibri"/>
              <a:cs typeface="Calibri"/>
            </a:endParaRPr>
          </a:p>
          <a:p>
            <a:pPr algn="ctr" defTabSz="415869">
              <a:lnSpc>
                <a:spcPts val="1687"/>
              </a:lnSpc>
            </a:pPr>
            <a:r>
              <a:rPr lang="it-IT" sz="1400" spc="75" dirty="0">
                <a:latin typeface="Calibri"/>
                <a:cs typeface="Calibri"/>
              </a:rPr>
              <a:t>partner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1" name="object 61"/>
          <p:cNvSpPr/>
          <p:nvPr/>
        </p:nvSpPr>
        <p:spPr>
          <a:xfrm>
            <a:off x="5407906" y="5252397"/>
            <a:ext cx="0" cy="431206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947751"/>
                </a:moveTo>
                <a:lnTo>
                  <a:pt x="0" y="0"/>
                </a:lnTo>
              </a:path>
            </a:pathLst>
          </a:custGeom>
          <a:ln w="21119">
            <a:solidFill>
              <a:srgbClr val="B61172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latin typeface="Calibri"/>
            </a:endParaRPr>
          </a:p>
        </p:txBody>
      </p:sp>
      <p:sp>
        <p:nvSpPr>
          <p:cNvPr id="92" name="object 62"/>
          <p:cNvSpPr/>
          <p:nvPr/>
        </p:nvSpPr>
        <p:spPr>
          <a:xfrm>
            <a:off x="6353946" y="5252397"/>
            <a:ext cx="0" cy="431206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947751"/>
                </a:moveTo>
                <a:lnTo>
                  <a:pt x="0" y="0"/>
                </a:lnTo>
              </a:path>
            </a:pathLst>
          </a:custGeom>
          <a:ln w="21119">
            <a:solidFill>
              <a:srgbClr val="B61172"/>
            </a:solidFill>
          </a:ln>
        </p:spPr>
        <p:txBody>
          <a:bodyPr wrap="square" lIns="0" tIns="0" rIns="0" bIns="0" rtlCol="0"/>
          <a:lstStyle/>
          <a:p>
            <a:pPr defTabSz="415869"/>
            <a:endParaRPr sz="819">
              <a:latin typeface="Calibri"/>
            </a:endParaRPr>
          </a:p>
        </p:txBody>
      </p:sp>
      <p:sp>
        <p:nvSpPr>
          <p:cNvPr id="93" name="Callout 5 92"/>
          <p:cNvSpPr/>
          <p:nvPr/>
        </p:nvSpPr>
        <p:spPr>
          <a:xfrm>
            <a:off x="3273889" y="1799714"/>
            <a:ext cx="1871818" cy="699016"/>
          </a:xfrm>
          <a:prstGeom prst="accentCallout1">
            <a:avLst/>
          </a:prstGeom>
          <a:noFill/>
          <a:ln>
            <a:solidFill>
              <a:srgbClr val="B21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776" defTabSz="415869">
              <a:lnSpc>
                <a:spcPts val="3434"/>
              </a:lnSpc>
            </a:pPr>
            <a:r>
              <a:rPr lang="it-IT" sz="2000" b="1" spc="91" dirty="0">
                <a:solidFill>
                  <a:schemeClr val="tx1"/>
                </a:solidFill>
                <a:latin typeface="Calibri"/>
                <a:cs typeface="Calibri"/>
              </a:rPr>
              <a:t>55</a:t>
            </a:r>
          </a:p>
          <a:p>
            <a:pPr defTabSz="415869"/>
            <a:r>
              <a:rPr lang="it-IT" sz="1100" b="1" spc="91" dirty="0">
                <a:solidFill>
                  <a:schemeClr val="tx1"/>
                </a:solidFill>
                <a:latin typeface="Calibri"/>
                <a:cs typeface="Calibri"/>
              </a:rPr>
              <a:t>STRUTTURE </a:t>
            </a:r>
          </a:p>
          <a:p>
            <a:pPr defTabSz="415869"/>
            <a:r>
              <a:rPr lang="it-IT" sz="1100" b="1" spc="91" dirty="0">
                <a:solidFill>
                  <a:schemeClr val="tx1"/>
                </a:solidFill>
                <a:latin typeface="Calibri"/>
                <a:cs typeface="Calibri"/>
              </a:rPr>
              <a:t>OSPITALITÀ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260160" y="510165"/>
            <a:ext cx="5733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B2197A"/>
                </a:solidFill>
              </a:rPr>
              <a:t>I centri antiviolenza </a:t>
            </a:r>
            <a:r>
              <a:rPr lang="it-IT" sz="4000" b="1" dirty="0" err="1">
                <a:solidFill>
                  <a:srgbClr val="B2197A"/>
                </a:solidFill>
              </a:rPr>
              <a:t>D.i.Re</a:t>
            </a:r>
            <a:endParaRPr lang="it-IT" sz="4000" b="1" dirty="0">
              <a:solidFill>
                <a:srgbClr val="B2197A"/>
              </a:solidFill>
            </a:endParaRPr>
          </a:p>
          <a:p>
            <a:r>
              <a:rPr lang="it-IT" sz="3200" b="1" dirty="0">
                <a:solidFill>
                  <a:srgbClr val="B2197A"/>
                </a:solidFill>
              </a:rPr>
              <a:t>Rilevazione dati 2017* </a:t>
            </a:r>
          </a:p>
        </p:txBody>
      </p:sp>
      <p:sp>
        <p:nvSpPr>
          <p:cNvPr id="95" name="object 41"/>
          <p:cNvSpPr txBox="1"/>
          <p:nvPr/>
        </p:nvSpPr>
        <p:spPr>
          <a:xfrm>
            <a:off x="5551222" y="3685421"/>
            <a:ext cx="114805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6" defTabSz="415869"/>
            <a:r>
              <a:rPr lang="it-IT" sz="1100" b="1" spc="45" dirty="0">
                <a:latin typeface="Calibri"/>
                <a:cs typeface="Calibri"/>
              </a:rPr>
              <a:t>reperibilità</a:t>
            </a:r>
            <a:r>
              <a:rPr lang="it-IT" sz="1100" dirty="0">
                <a:latin typeface="Calibri"/>
                <a:cs typeface="Calibri"/>
              </a:rPr>
              <a:t> </a:t>
            </a:r>
            <a:r>
              <a:rPr lang="it-IT" sz="1100" b="1" spc="45" dirty="0">
                <a:latin typeface="Calibri"/>
                <a:cs typeface="Calibri"/>
              </a:rPr>
              <a:t>h24</a:t>
            </a:r>
            <a:endParaRPr sz="1100" b="1" spc="45" dirty="0">
              <a:latin typeface="Calibri"/>
              <a:cs typeface="Calibri"/>
            </a:endParaRPr>
          </a:p>
        </p:txBody>
      </p:sp>
      <p:sp>
        <p:nvSpPr>
          <p:cNvPr id="96" name="object 75"/>
          <p:cNvSpPr txBox="1"/>
          <p:nvPr/>
        </p:nvSpPr>
        <p:spPr>
          <a:xfrm>
            <a:off x="4666790" y="3645250"/>
            <a:ext cx="836274" cy="230832"/>
          </a:xfrm>
          <a:prstGeom prst="rect">
            <a:avLst/>
          </a:prstGeom>
          <a:solidFill>
            <a:srgbClr val="B2197A"/>
          </a:solidFill>
        </p:spPr>
        <p:txBody>
          <a:bodyPr vert="horz" wrap="square" lIns="0" tIns="0" rIns="0" bIns="0" rtlCol="0">
            <a:spAutoFit/>
          </a:bodyPr>
          <a:lstStyle/>
          <a:p>
            <a:pPr marL="328508" defTabSz="415869">
              <a:lnSpc>
                <a:spcPts val="1796"/>
              </a:lnSpc>
            </a:pPr>
            <a:r>
              <a:rPr lang="it-IT" sz="1501" b="1" spc="93" dirty="0">
                <a:solidFill>
                  <a:schemeClr val="bg1"/>
                </a:solidFill>
                <a:latin typeface="Calibri"/>
                <a:cs typeface="Calibri"/>
              </a:rPr>
              <a:t>58</a:t>
            </a:r>
            <a:r>
              <a:rPr sz="1501" b="1" spc="93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50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63386" y="5833779"/>
            <a:ext cx="714868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defRPr sz="900"/>
            </a:pPr>
            <a:r>
              <a:rPr lang="it-IT" sz="1600" dirty="0" err="1"/>
              <a:t>Cav</a:t>
            </a:r>
            <a:r>
              <a:rPr lang="it-IT" sz="1600" dirty="0"/>
              <a:t> </a:t>
            </a:r>
            <a:r>
              <a:rPr lang="it-IT" sz="1600" dirty="0" err="1"/>
              <a:t>D.</a:t>
            </a:r>
            <a:r>
              <a:rPr lang="it-IT" sz="1600" i="1" dirty="0" err="1"/>
              <a:t>i</a:t>
            </a:r>
            <a:r>
              <a:rPr lang="it-IT" sz="1600" dirty="0" err="1"/>
              <a:t>.R</a:t>
            </a:r>
            <a:r>
              <a:rPr lang="it-IT" sz="1600" i="1" dirty="0" err="1"/>
              <a:t>e</a:t>
            </a:r>
            <a:r>
              <a:rPr lang="it-IT" sz="1600" dirty="0"/>
              <a:t> = </a:t>
            </a:r>
            <a:r>
              <a:rPr lang="it-IT" sz="1600" b="1" dirty="0"/>
              <a:t>31%</a:t>
            </a:r>
            <a:r>
              <a:rPr lang="it-IT" sz="1600" dirty="0"/>
              <a:t> dei </a:t>
            </a:r>
            <a:r>
              <a:rPr lang="it-IT" sz="1600" dirty="0" err="1"/>
              <a:t>Cav</a:t>
            </a:r>
            <a:r>
              <a:rPr lang="it-IT" sz="1600" dirty="0"/>
              <a:t> in Italia (253)</a:t>
            </a:r>
          </a:p>
          <a:p>
            <a:pPr>
              <a:defRPr sz="900"/>
            </a:pPr>
            <a:r>
              <a:rPr lang="it-IT" sz="1600" b="1" dirty="0" err="1">
                <a:solidFill>
                  <a:srgbClr val="B2197A"/>
                </a:solidFill>
              </a:rPr>
              <a:t>Cav</a:t>
            </a:r>
            <a:r>
              <a:rPr lang="it-IT" sz="1600" b="1" dirty="0">
                <a:solidFill>
                  <a:srgbClr val="B2197A"/>
                </a:solidFill>
              </a:rPr>
              <a:t> </a:t>
            </a:r>
            <a:r>
              <a:rPr lang="it-IT" sz="1600" b="1" dirty="0" err="1">
                <a:solidFill>
                  <a:srgbClr val="B2197A"/>
                </a:solidFill>
              </a:rPr>
              <a:t>D.</a:t>
            </a:r>
            <a:r>
              <a:rPr lang="it-IT" sz="1600" b="1" i="1" dirty="0" err="1">
                <a:solidFill>
                  <a:srgbClr val="B2197A"/>
                </a:solidFill>
              </a:rPr>
              <a:t>i</a:t>
            </a:r>
            <a:r>
              <a:rPr lang="it-IT" sz="1600" b="1" dirty="0" err="1">
                <a:solidFill>
                  <a:srgbClr val="B2197A"/>
                </a:solidFill>
              </a:rPr>
              <a:t>.R</a:t>
            </a:r>
            <a:r>
              <a:rPr lang="it-IT" sz="1600" b="1" i="1" dirty="0" err="1">
                <a:solidFill>
                  <a:srgbClr val="B2197A"/>
                </a:solidFill>
              </a:rPr>
              <a:t>e</a:t>
            </a:r>
            <a:r>
              <a:rPr lang="it-IT" sz="1600" b="1" i="1" dirty="0">
                <a:solidFill>
                  <a:srgbClr val="B2197A"/>
                </a:solidFill>
              </a:rPr>
              <a:t> </a:t>
            </a:r>
            <a:r>
              <a:rPr lang="it-IT" sz="1600" b="1" dirty="0"/>
              <a:t>accolgono il </a:t>
            </a:r>
            <a:r>
              <a:rPr lang="it-IT" sz="1600" b="1" dirty="0">
                <a:solidFill>
                  <a:srgbClr val="B2197A"/>
                </a:solidFill>
              </a:rPr>
              <a:t>41% di donne accolte (49.152) dai </a:t>
            </a:r>
            <a:r>
              <a:rPr lang="it-IT" sz="1600" b="1" dirty="0" err="1">
                <a:solidFill>
                  <a:srgbClr val="B2197A"/>
                </a:solidFill>
              </a:rPr>
              <a:t>Cav</a:t>
            </a:r>
            <a:r>
              <a:rPr lang="it-IT" sz="1600" b="1" dirty="0">
                <a:solidFill>
                  <a:srgbClr val="B2197A"/>
                </a:solidFill>
              </a:rPr>
              <a:t> in Italia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54" y="4259849"/>
            <a:ext cx="1236233" cy="123623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1" y="3876082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5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sellaDiTesto 22"/>
          <p:cNvSpPr txBox="1"/>
          <p:nvPr/>
        </p:nvSpPr>
        <p:spPr>
          <a:xfrm>
            <a:off x="390963" y="678337"/>
            <a:ext cx="6991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B2197A"/>
                </a:solidFill>
              </a:rPr>
              <a:t>RACCOMANDAZIONE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10160000" y="4883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>
            <a:spLocks noChangeAspect="1"/>
          </p:cNvSpPr>
          <p:nvPr/>
        </p:nvSpPr>
        <p:spPr>
          <a:xfrm rot="16200000" flipH="1" flipV="1">
            <a:off x="6230368" y="6184124"/>
            <a:ext cx="633089" cy="714664"/>
          </a:xfrm>
          <a:prstGeom prst="rect">
            <a:avLst/>
          </a:prstGeom>
          <a:solidFill>
            <a:srgbClr val="EDD5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4" name="Rettangolo 13"/>
          <p:cNvSpPr>
            <a:spLocks noChangeAspect="1"/>
          </p:cNvSpPr>
          <p:nvPr/>
        </p:nvSpPr>
        <p:spPr>
          <a:xfrm rot="16200000" flipH="1" flipV="1">
            <a:off x="7017041" y="6216369"/>
            <a:ext cx="646452" cy="663537"/>
          </a:xfrm>
          <a:prstGeom prst="rect">
            <a:avLst/>
          </a:prstGeom>
          <a:solidFill>
            <a:srgbClr val="C664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B2197A"/>
                </a:solidFill>
              </a:rPr>
              <a:t>  </a:t>
            </a:r>
          </a:p>
        </p:txBody>
      </p:sp>
      <p:sp>
        <p:nvSpPr>
          <p:cNvPr id="15" name="Rettangolo 14"/>
          <p:cNvSpPr>
            <a:spLocks noChangeAspect="1"/>
          </p:cNvSpPr>
          <p:nvPr/>
        </p:nvSpPr>
        <p:spPr>
          <a:xfrm rot="16200000" flipH="1" flipV="1">
            <a:off x="7006274" y="5434788"/>
            <a:ext cx="667986" cy="663537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 rot="16200000" flipH="1" flipV="1">
            <a:off x="7764486" y="4711261"/>
            <a:ext cx="1396354" cy="1382225"/>
          </a:xfrm>
          <a:prstGeom prst="rect">
            <a:avLst/>
          </a:prstGeom>
          <a:solidFill>
            <a:srgbClr val="B219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2197A"/>
              </a:solidFill>
            </a:endParaRPr>
          </a:p>
        </p:txBody>
      </p:sp>
      <p:sp>
        <p:nvSpPr>
          <p:cNvPr id="17" name="Rettangolo 16"/>
          <p:cNvSpPr>
            <a:spLocks noChangeAspect="1"/>
          </p:cNvSpPr>
          <p:nvPr/>
        </p:nvSpPr>
        <p:spPr>
          <a:xfrm rot="16200000" flipH="1" flipV="1">
            <a:off x="8507566" y="3919636"/>
            <a:ext cx="637725" cy="654694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sp>
        <p:nvSpPr>
          <p:cNvPr id="24" name="Rettangolo 23"/>
          <p:cNvSpPr>
            <a:spLocks noChangeAspect="1"/>
          </p:cNvSpPr>
          <p:nvPr/>
        </p:nvSpPr>
        <p:spPr>
          <a:xfrm rot="16200000">
            <a:off x="3336802" y="-3336801"/>
            <a:ext cx="341313" cy="7014915"/>
          </a:xfrm>
          <a:prstGeom prst="rect">
            <a:avLst/>
          </a:prstGeom>
          <a:solidFill>
            <a:srgbClr val="DCA7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B2197A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288728919"/>
              </p:ext>
            </p:extLst>
          </p:nvPr>
        </p:nvGraphicFramePr>
        <p:xfrm>
          <a:off x="390962" y="1955733"/>
          <a:ext cx="6513283" cy="3944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7203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</TotalTime>
  <Words>1893</Words>
  <Application>Microsoft Macintosh PowerPoint</Application>
  <PresentationFormat>Presentazione su schermo (4:3)</PresentationFormat>
  <Paragraphs>212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Hiroma</dc:creator>
  <cp:lastModifiedBy>Utente di Microsoft Office</cp:lastModifiedBy>
  <cp:revision>154</cp:revision>
  <cp:lastPrinted>2019-02-23T18:07:42Z</cp:lastPrinted>
  <dcterms:created xsi:type="dcterms:W3CDTF">2019-02-18T09:01:05Z</dcterms:created>
  <dcterms:modified xsi:type="dcterms:W3CDTF">2019-02-25T14:33:49Z</dcterms:modified>
</cp:coreProperties>
</file>