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60" r:id="rId3"/>
    <p:sldId id="261" r:id="rId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2">
          <p15:clr>
            <a:srgbClr val="A4A3A4"/>
          </p15:clr>
        </p15:guide>
        <p15:guide id="2" pos="3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79B1"/>
    <a:srgbClr val="ECC5E7"/>
    <a:srgbClr val="ECB5E7"/>
    <a:srgbClr val="C67BB2"/>
    <a:srgbClr val="FFA7CE"/>
    <a:srgbClr val="C654A8"/>
    <a:srgbClr val="EDD5E7"/>
    <a:srgbClr val="C664A2"/>
    <a:srgbClr val="DCA7CE"/>
    <a:srgbClr val="B2197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97" autoAdjust="0"/>
    <p:restoredTop sz="94709"/>
  </p:normalViewPr>
  <p:slideViewPr>
    <p:cSldViewPr snapToGrid="0" snapToObjects="1" showGuides="1">
      <p:cViewPr varScale="1">
        <p:scale>
          <a:sx n="92" d="100"/>
          <a:sy n="92" d="100"/>
        </p:scale>
        <p:origin x="1000" y="168"/>
      </p:cViewPr>
      <p:guideLst>
        <p:guide orient="horz" pos="942"/>
        <p:guide pos="319"/>
      </p:guideLst>
    </p:cSldViewPr>
  </p:slideViewPr>
  <p:notesTextViewPr>
    <p:cViewPr>
      <p:scale>
        <a:sx n="100" d="100"/>
        <a:sy n="100" d="100"/>
      </p:scale>
      <p:origin x="0" y="0"/>
    </p:cViewPr>
  </p:notesTextViewPr>
  <p:notesViewPr>
    <p:cSldViewPr snapToGrid="0" snapToObjects="1" showGuides="1">
      <p:cViewPr varScale="1">
        <p:scale>
          <a:sx n="105" d="100"/>
          <a:sy n="105" d="100"/>
        </p:scale>
        <p:origin x="-520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DC581-0D19-8D47-B6F7-1341E2AA3A50}" type="datetimeFigureOut">
              <a:rPr lang="it-IT" smtClean="0"/>
              <a:pPr/>
              <a:t>23/02/19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2EB77A-501B-7644-A958-D5E2ADA51016}" type="slidenum">
              <a:rPr lang="it-IT" smtClean="0"/>
              <a:pPr/>
              <a:t>‹N›</a:t>
            </a:fld>
            <a:endParaRPr lang="it-IT"/>
          </a:p>
        </p:txBody>
      </p:sp>
    </p:spTree>
    <p:extLst>
      <p:ext uri="{BB962C8B-B14F-4D97-AF65-F5344CB8AC3E}">
        <p14:creationId xmlns:p14="http://schemas.microsoft.com/office/powerpoint/2010/main" val="21434856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La prima criticità è frutto di una radicata cultura istituzionale che vede anche in questo ultimo Piano strategico (che pure declina compiutamente le 4 P della Convenzione) una sottovalutazione del ruolo chiave di Centri e Case nella loro funzione primaria di «alleanza» con le donne per fare emergere</a:t>
            </a:r>
            <a:r>
              <a:rPr lang="it-IT" baseline="0" dirty="0"/>
              <a:t> e fare fronte alle violenze subite e per </a:t>
            </a:r>
            <a:r>
              <a:rPr lang="it-IT" baseline="0" dirty="0" err="1"/>
              <a:t>cotruire</a:t>
            </a:r>
            <a:r>
              <a:rPr lang="it-IT" baseline="0" dirty="0"/>
              <a:t> percorsi di uscita dalla violenza con l’</a:t>
            </a:r>
            <a:r>
              <a:rPr lang="it-IT" baseline="0" dirty="0" err="1"/>
              <a:t>ausiliodi</a:t>
            </a:r>
            <a:r>
              <a:rPr lang="it-IT" baseline="0" dirty="0"/>
              <a:t> professionalità attraversate dal pensiero e dalle pratiche femministe. Cioè con un approccio non neutro.</a:t>
            </a:r>
          </a:p>
          <a:p>
            <a:r>
              <a:rPr lang="it-IT" baseline="0" dirty="0"/>
              <a:t>Risorse a «pioggia» con una logica di distribuzione territoriale e non di analisi dei bisogni e delle risposte necessarie anche in termini di qualità.</a:t>
            </a:r>
          </a:p>
          <a:p>
            <a:r>
              <a:rPr lang="it-IT" baseline="0" dirty="0"/>
              <a:t>A questo rimanda la seconda criticità, cioè il tentativo costante di riportare a canoni classici le risposte alle donne vittime di violenze, in una logica di risposta assistenziale e non di risposta complessiva alle istanze che segnala il disagio di cui sono portatrici, radicato nell’essere strutturale alla società della violenza contro le donne. </a:t>
            </a:r>
            <a:endParaRPr lang="it-IT" dirty="0"/>
          </a:p>
        </p:txBody>
      </p:sp>
      <p:sp>
        <p:nvSpPr>
          <p:cNvPr id="4" name="Segnaposto numero diapositiva 3"/>
          <p:cNvSpPr>
            <a:spLocks noGrp="1"/>
          </p:cNvSpPr>
          <p:nvPr>
            <p:ph type="sldNum" sz="quarter" idx="10"/>
          </p:nvPr>
        </p:nvSpPr>
        <p:spPr/>
        <p:txBody>
          <a:bodyPr/>
          <a:lstStyle/>
          <a:p>
            <a:fld id="{622EB77A-501B-7644-A958-D5E2ADA51016}" type="slidenum">
              <a:rPr lang="it-IT" smtClean="0"/>
              <a:pPr/>
              <a:t>2</a:t>
            </a:fld>
            <a:endParaRPr lang="it-IT"/>
          </a:p>
        </p:txBody>
      </p:sp>
    </p:spTree>
    <p:extLst>
      <p:ext uri="{BB962C8B-B14F-4D97-AF65-F5344CB8AC3E}">
        <p14:creationId xmlns:p14="http://schemas.microsoft.com/office/powerpoint/2010/main" val="1639697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La richiesta di trasparenza e qualità risponde appieno alle criticità</a:t>
            </a:r>
            <a:r>
              <a:rPr lang="it-IT" baseline="0" dirty="0"/>
              <a:t> sopra delineate. Noi la vogliamo. Si rompe in questo modo la logica della destinazione indifferenziata delle risorse, basta che il servizio abbia accolto una donna vittima di violenza. Per noi prioritario è il vantaggio delle donne e la capacità di praticarlo con le professionalità nuove o tradizionali che si rendono disponibili sul percorso di uscita. </a:t>
            </a:r>
          </a:p>
          <a:p>
            <a:r>
              <a:rPr lang="it-IT" baseline="0" dirty="0"/>
              <a:t>E’ anche importante, in un approccio di rete di sostegno ai percorsi, che i servizi pubblici abbiano chiare le loro responsabilità e funzioni, ad ogni livello e in ogni ambito.</a:t>
            </a:r>
            <a:endParaRPr lang="it-IT" dirty="0"/>
          </a:p>
        </p:txBody>
      </p:sp>
      <p:sp>
        <p:nvSpPr>
          <p:cNvPr id="4" name="Segnaposto numero diapositiva 3"/>
          <p:cNvSpPr>
            <a:spLocks noGrp="1"/>
          </p:cNvSpPr>
          <p:nvPr>
            <p:ph type="sldNum" sz="quarter" idx="10"/>
          </p:nvPr>
        </p:nvSpPr>
        <p:spPr/>
        <p:txBody>
          <a:bodyPr/>
          <a:lstStyle/>
          <a:p>
            <a:fld id="{622EB77A-501B-7644-A958-D5E2ADA51016}" type="slidenum">
              <a:rPr lang="it-IT" smtClean="0"/>
              <a:pPr/>
              <a:t>3</a:t>
            </a:fld>
            <a:endParaRPr lang="it-IT"/>
          </a:p>
        </p:txBody>
      </p:sp>
    </p:spTree>
    <p:extLst>
      <p:ext uri="{BB962C8B-B14F-4D97-AF65-F5344CB8AC3E}">
        <p14:creationId xmlns:p14="http://schemas.microsoft.com/office/powerpoint/2010/main" val="1865418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6873E50-0136-B44F-B062-D3E412DB0EA4}" type="datetimeFigureOut">
              <a:rPr lang="it-IT" smtClean="0"/>
              <a:pPr/>
              <a:t>23/02/19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101378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6873E50-0136-B44F-B062-D3E412DB0EA4}" type="datetimeFigureOut">
              <a:rPr lang="it-IT" smtClean="0"/>
              <a:pPr/>
              <a:t>23/02/19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298573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6873E50-0136-B44F-B062-D3E412DB0EA4}" type="datetimeFigureOut">
              <a:rPr lang="it-IT" smtClean="0"/>
              <a:pPr/>
              <a:t>23/02/19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2455904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6873E50-0136-B44F-B062-D3E412DB0EA4}" type="datetimeFigureOut">
              <a:rPr lang="it-IT" smtClean="0"/>
              <a:pPr/>
              <a:t>23/02/19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280697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B6873E50-0136-B44F-B062-D3E412DB0EA4}" type="datetimeFigureOut">
              <a:rPr lang="it-IT" smtClean="0"/>
              <a:pPr/>
              <a:t>23/02/19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390770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6873E50-0136-B44F-B062-D3E412DB0EA4}" type="datetimeFigureOut">
              <a:rPr lang="it-IT" smtClean="0"/>
              <a:pPr/>
              <a:t>23/02/19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501889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6873E50-0136-B44F-B062-D3E412DB0EA4}" type="datetimeFigureOut">
              <a:rPr lang="it-IT" smtClean="0"/>
              <a:pPr/>
              <a:t>23/02/19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1557388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B6873E50-0136-B44F-B062-D3E412DB0EA4}" type="datetimeFigureOut">
              <a:rPr lang="it-IT" smtClean="0"/>
              <a:pPr/>
              <a:t>23/02/19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4270474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6873E50-0136-B44F-B062-D3E412DB0EA4}" type="datetimeFigureOut">
              <a:rPr lang="it-IT" smtClean="0"/>
              <a:pPr/>
              <a:t>23/02/19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228093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6873E50-0136-B44F-B062-D3E412DB0EA4}" type="datetimeFigureOut">
              <a:rPr lang="it-IT" smtClean="0"/>
              <a:pPr/>
              <a:t>23/02/19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8029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6873E50-0136-B44F-B062-D3E412DB0EA4}" type="datetimeFigureOut">
              <a:rPr lang="it-IT" smtClean="0"/>
              <a:pPr/>
              <a:t>23/02/19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8C8A-68BA-AF4E-9234-0C481BBAB8C9}" type="slidenum">
              <a:rPr lang="it-IT" smtClean="0"/>
              <a:pPr/>
              <a:t>‹N›</a:t>
            </a:fld>
            <a:endParaRPr lang="it-IT"/>
          </a:p>
        </p:txBody>
      </p:sp>
    </p:spTree>
    <p:extLst>
      <p:ext uri="{BB962C8B-B14F-4D97-AF65-F5344CB8AC3E}">
        <p14:creationId xmlns:p14="http://schemas.microsoft.com/office/powerpoint/2010/main" val="263919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73E50-0136-B44F-B062-D3E412DB0EA4}" type="datetimeFigureOut">
              <a:rPr lang="it-IT" smtClean="0"/>
              <a:pPr/>
              <a:t>23/02/19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68C8A-68BA-AF4E-9234-0C481BBAB8C9}" type="slidenum">
              <a:rPr lang="it-IT" smtClean="0"/>
              <a:pPr/>
              <a:t>‹N›</a:t>
            </a:fld>
            <a:endParaRPr lang="it-IT"/>
          </a:p>
        </p:txBody>
      </p:sp>
    </p:spTree>
    <p:extLst>
      <p:ext uri="{BB962C8B-B14F-4D97-AF65-F5344CB8AC3E}">
        <p14:creationId xmlns:p14="http://schemas.microsoft.com/office/powerpoint/2010/main" val="1323658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91356" y="2145303"/>
            <a:ext cx="8024586" cy="1601977"/>
          </a:xfrm>
          <a:prstGeom prst="rect">
            <a:avLst/>
          </a:prstGeom>
          <a:noFill/>
        </p:spPr>
        <p:txBody>
          <a:bodyPr wrap="square" rtlCol="0">
            <a:spAutoFit/>
          </a:bodyPr>
          <a:lstStyle/>
          <a:p>
            <a:pPr>
              <a:lnSpc>
                <a:spcPct val="90000"/>
              </a:lnSpc>
            </a:pPr>
            <a:r>
              <a:rPr lang="it-IT" sz="5400" b="1" dirty="0">
                <a:solidFill>
                  <a:srgbClr val="B2197A"/>
                </a:solidFill>
              </a:rPr>
              <a:t>Violenza contro le donne. </a:t>
            </a:r>
          </a:p>
          <a:p>
            <a:pPr>
              <a:lnSpc>
                <a:spcPct val="90000"/>
              </a:lnSpc>
            </a:pPr>
            <a:r>
              <a:rPr lang="it-IT" sz="5400" b="1" dirty="0">
                <a:solidFill>
                  <a:srgbClr val="B2197A"/>
                </a:solidFill>
              </a:rPr>
              <a:t>L’Italia sotto osservazione</a:t>
            </a:r>
            <a:r>
              <a:rPr lang="it-IT" sz="5400" b="1" dirty="0"/>
              <a:t> </a:t>
            </a:r>
          </a:p>
        </p:txBody>
      </p:sp>
      <p:sp>
        <p:nvSpPr>
          <p:cNvPr id="3" name="CasellaDiTesto 2"/>
          <p:cNvSpPr txBox="1"/>
          <p:nvPr/>
        </p:nvSpPr>
        <p:spPr>
          <a:xfrm>
            <a:off x="997589" y="3863650"/>
            <a:ext cx="8174489" cy="877163"/>
          </a:xfrm>
          <a:prstGeom prst="rect">
            <a:avLst/>
          </a:prstGeom>
          <a:noFill/>
        </p:spPr>
        <p:txBody>
          <a:bodyPr wrap="square" rtlCol="0">
            <a:spAutoFit/>
          </a:bodyPr>
          <a:lstStyle/>
          <a:p>
            <a:r>
              <a:rPr lang="it-IT" sz="1700" b="1" i="1" dirty="0"/>
              <a:t>Presentazione del “Rapporto ombra” delle associazioni di donne </a:t>
            </a:r>
          </a:p>
          <a:p>
            <a:r>
              <a:rPr lang="it-IT" sz="1700" b="1" i="1" dirty="0"/>
              <a:t>sull’applicazione della Convenzione di Istanbul in Italia</a:t>
            </a:r>
            <a:r>
              <a:rPr lang="it-IT" sz="1700" i="1" dirty="0"/>
              <a:t> </a:t>
            </a:r>
            <a:r>
              <a:rPr lang="it-IT" sz="1700" b="1" i="1" dirty="0"/>
              <a:t>in occasione della visita del Gruppo di esperte sulla violenza contro le donne del Consiglio d’Europa (GREVIO)</a:t>
            </a:r>
            <a:endParaRPr lang="it-IT" sz="1700" i="1" dirty="0"/>
          </a:p>
        </p:txBody>
      </p:sp>
      <p:sp>
        <p:nvSpPr>
          <p:cNvPr id="4" name="CasellaDiTesto 3"/>
          <p:cNvSpPr txBox="1"/>
          <p:nvPr/>
        </p:nvSpPr>
        <p:spPr>
          <a:xfrm>
            <a:off x="6168304" y="6086270"/>
            <a:ext cx="2534005" cy="400110"/>
          </a:xfrm>
          <a:prstGeom prst="rect">
            <a:avLst/>
          </a:prstGeom>
          <a:noFill/>
        </p:spPr>
        <p:txBody>
          <a:bodyPr wrap="none" rtlCol="0">
            <a:spAutoFit/>
          </a:bodyPr>
          <a:lstStyle/>
          <a:p>
            <a:r>
              <a:rPr lang="it-IT" sz="2000" b="1" dirty="0">
                <a:solidFill>
                  <a:srgbClr val="ECC5E7"/>
                </a:solidFill>
              </a:rPr>
              <a:t>Roma</a:t>
            </a:r>
            <a:r>
              <a:rPr lang="it-IT" b="1" dirty="0">
                <a:solidFill>
                  <a:srgbClr val="ECC5E7"/>
                </a:solidFill>
              </a:rPr>
              <a:t>, 26 febbraio 2019</a:t>
            </a:r>
            <a:endParaRPr lang="it-IT" dirty="0">
              <a:solidFill>
                <a:srgbClr val="ECC5E7"/>
              </a:solidFill>
            </a:endParaRPr>
          </a:p>
        </p:txBody>
      </p:sp>
      <p:sp>
        <p:nvSpPr>
          <p:cNvPr id="5" name="CasellaDiTesto 4"/>
          <p:cNvSpPr txBox="1"/>
          <p:nvPr/>
        </p:nvSpPr>
        <p:spPr>
          <a:xfrm>
            <a:off x="978072" y="5332034"/>
            <a:ext cx="7377597" cy="553998"/>
          </a:xfrm>
          <a:prstGeom prst="rect">
            <a:avLst/>
          </a:prstGeom>
          <a:noFill/>
        </p:spPr>
        <p:txBody>
          <a:bodyPr wrap="none" rtlCol="0">
            <a:spAutoFit/>
          </a:bodyPr>
          <a:lstStyle/>
          <a:p>
            <a:r>
              <a:rPr lang="it-IT" sz="3000" b="1" dirty="0">
                <a:solidFill>
                  <a:srgbClr val="000000"/>
                </a:solidFill>
              </a:rPr>
              <a:t>MARIA ROSA LOTTI</a:t>
            </a:r>
            <a:r>
              <a:rPr lang="it-IT" sz="3000" dirty="0">
                <a:solidFill>
                  <a:srgbClr val="000000"/>
                </a:solidFill>
              </a:rPr>
              <a:t>, </a:t>
            </a:r>
            <a:r>
              <a:rPr lang="it-IT" sz="2600" b="1" dirty="0">
                <a:solidFill>
                  <a:srgbClr val="C664A2"/>
                </a:solidFill>
              </a:rPr>
              <a:t>Associazione Le Onde </a:t>
            </a:r>
            <a:r>
              <a:rPr lang="it-IT" sz="2600" b="1" dirty="0" err="1">
                <a:solidFill>
                  <a:srgbClr val="C664A2"/>
                </a:solidFill>
              </a:rPr>
              <a:t>Onlus</a:t>
            </a:r>
            <a:r>
              <a:rPr lang="it-IT" sz="2600" b="1" dirty="0">
                <a:solidFill>
                  <a:srgbClr val="C664A2"/>
                </a:solidFill>
              </a:rPr>
              <a:t> </a:t>
            </a:r>
            <a:endParaRPr lang="it-IT" sz="2600" dirty="0">
              <a:solidFill>
                <a:srgbClr val="C664A2"/>
              </a:solidFill>
            </a:endParaRPr>
          </a:p>
        </p:txBody>
      </p:sp>
      <p:sp>
        <p:nvSpPr>
          <p:cNvPr id="6" name="Rettangolo 5"/>
          <p:cNvSpPr/>
          <p:nvPr/>
        </p:nvSpPr>
        <p:spPr>
          <a:xfrm>
            <a:off x="0" y="0"/>
            <a:ext cx="1531696" cy="1528297"/>
          </a:xfrm>
          <a:prstGeom prst="rect">
            <a:avLst/>
          </a:prstGeom>
          <a:solidFill>
            <a:srgbClr val="B219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B2197A"/>
              </a:solidFill>
            </a:endParaRPr>
          </a:p>
        </p:txBody>
      </p:sp>
      <p:sp>
        <p:nvSpPr>
          <p:cNvPr id="7" name="Rettangolo 6"/>
          <p:cNvSpPr>
            <a:spLocks noChangeAspect="1"/>
          </p:cNvSpPr>
          <p:nvPr/>
        </p:nvSpPr>
        <p:spPr>
          <a:xfrm>
            <a:off x="-1" y="1618018"/>
            <a:ext cx="863601" cy="5239982"/>
          </a:xfrm>
          <a:prstGeom prst="rect">
            <a:avLst/>
          </a:prstGeom>
          <a:solidFill>
            <a:srgbClr val="EDD5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8" name="Rettangolo 7"/>
          <p:cNvSpPr>
            <a:spLocks noChangeAspect="1"/>
          </p:cNvSpPr>
          <p:nvPr/>
        </p:nvSpPr>
        <p:spPr>
          <a:xfrm>
            <a:off x="1635747" y="817084"/>
            <a:ext cx="719999" cy="719999"/>
          </a:xfrm>
          <a:prstGeom prst="rect">
            <a:avLst/>
          </a:prstGeom>
          <a:solidFill>
            <a:srgbClr val="C664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rgbClr val="B2197A"/>
                </a:solidFill>
              </a:rPr>
              <a:t>  </a:t>
            </a:r>
          </a:p>
        </p:txBody>
      </p:sp>
      <p:sp>
        <p:nvSpPr>
          <p:cNvPr id="9" name="Rettangolo 8"/>
          <p:cNvSpPr>
            <a:spLocks noChangeAspect="1"/>
          </p:cNvSpPr>
          <p:nvPr/>
        </p:nvSpPr>
        <p:spPr>
          <a:xfrm>
            <a:off x="1635746" y="-1"/>
            <a:ext cx="717091" cy="719999"/>
          </a:xfrm>
          <a:prstGeom prst="rect">
            <a:avLst/>
          </a:prstGeom>
          <a:solidFill>
            <a:srgbClr val="EDD5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17" name="Rettangolo 16"/>
          <p:cNvSpPr>
            <a:spLocks noChangeAspect="1"/>
          </p:cNvSpPr>
          <p:nvPr/>
        </p:nvSpPr>
        <p:spPr>
          <a:xfrm>
            <a:off x="943851" y="1618018"/>
            <a:ext cx="587846" cy="552527"/>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Tree>
    <p:extLst>
      <p:ext uri="{BB962C8B-B14F-4D97-AF65-F5344CB8AC3E}">
        <p14:creationId xmlns:p14="http://schemas.microsoft.com/office/powerpoint/2010/main" val="70580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asellaDiTesto 22"/>
          <p:cNvSpPr txBox="1"/>
          <p:nvPr/>
        </p:nvSpPr>
        <p:spPr>
          <a:xfrm>
            <a:off x="415650" y="679767"/>
            <a:ext cx="3275957" cy="1015663"/>
          </a:xfrm>
          <a:prstGeom prst="rect">
            <a:avLst/>
          </a:prstGeom>
          <a:noFill/>
        </p:spPr>
        <p:txBody>
          <a:bodyPr wrap="none" rtlCol="0">
            <a:spAutoFit/>
          </a:bodyPr>
          <a:lstStyle/>
          <a:p>
            <a:r>
              <a:rPr lang="it-IT" sz="6000" b="1" dirty="0">
                <a:solidFill>
                  <a:srgbClr val="B2197A"/>
                </a:solidFill>
              </a:rPr>
              <a:t>CRITICITÀ</a:t>
            </a:r>
          </a:p>
        </p:txBody>
      </p:sp>
      <p:sp>
        <p:nvSpPr>
          <p:cNvPr id="27" name="CasellaDiTesto 26"/>
          <p:cNvSpPr txBox="1"/>
          <p:nvPr/>
        </p:nvSpPr>
        <p:spPr>
          <a:xfrm>
            <a:off x="10160000" y="4883727"/>
            <a:ext cx="184666" cy="369332"/>
          </a:xfrm>
          <a:prstGeom prst="rect">
            <a:avLst/>
          </a:prstGeom>
          <a:noFill/>
        </p:spPr>
        <p:txBody>
          <a:bodyPr wrap="none" rtlCol="0">
            <a:spAutoFit/>
          </a:bodyPr>
          <a:lstStyle/>
          <a:p>
            <a:endParaRPr lang="it-IT" dirty="0"/>
          </a:p>
        </p:txBody>
      </p:sp>
      <p:sp>
        <p:nvSpPr>
          <p:cNvPr id="13" name="Rettangolo 12"/>
          <p:cNvSpPr>
            <a:spLocks noChangeAspect="1"/>
          </p:cNvSpPr>
          <p:nvPr/>
        </p:nvSpPr>
        <p:spPr>
          <a:xfrm rot="5400000" flipH="1">
            <a:off x="6250955" y="-44369"/>
            <a:ext cx="645388" cy="714664"/>
          </a:xfrm>
          <a:prstGeom prst="rect">
            <a:avLst/>
          </a:prstGeom>
          <a:solidFill>
            <a:srgbClr val="EDD5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14" name="Rettangolo 13"/>
          <p:cNvSpPr>
            <a:spLocks noChangeAspect="1"/>
          </p:cNvSpPr>
          <p:nvPr/>
        </p:nvSpPr>
        <p:spPr>
          <a:xfrm rot="5400000" flipH="1">
            <a:off x="7028853" y="-13941"/>
            <a:ext cx="635661" cy="663537"/>
          </a:xfrm>
          <a:prstGeom prst="rect">
            <a:avLst/>
          </a:prstGeom>
          <a:solidFill>
            <a:srgbClr val="C664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rgbClr val="B2197A"/>
                </a:solidFill>
              </a:rPr>
              <a:t>  </a:t>
            </a:r>
          </a:p>
        </p:txBody>
      </p:sp>
      <p:sp>
        <p:nvSpPr>
          <p:cNvPr id="15" name="Rettangolo 14"/>
          <p:cNvSpPr>
            <a:spLocks noChangeAspect="1"/>
          </p:cNvSpPr>
          <p:nvPr/>
        </p:nvSpPr>
        <p:spPr>
          <a:xfrm rot="5400000" flipH="1">
            <a:off x="7012690" y="749945"/>
            <a:ext cx="667986" cy="663537"/>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16" name="Rettangolo 15"/>
          <p:cNvSpPr/>
          <p:nvPr/>
        </p:nvSpPr>
        <p:spPr>
          <a:xfrm rot="5400000" flipH="1">
            <a:off x="7776773" y="769233"/>
            <a:ext cx="1396354" cy="1353327"/>
          </a:xfrm>
          <a:prstGeom prst="rect">
            <a:avLst/>
          </a:prstGeom>
          <a:solidFill>
            <a:srgbClr val="B219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B2197A"/>
              </a:solidFill>
            </a:endParaRPr>
          </a:p>
        </p:txBody>
      </p:sp>
      <p:sp>
        <p:nvSpPr>
          <p:cNvPr id="17" name="Rettangolo 16"/>
          <p:cNvSpPr>
            <a:spLocks noChangeAspect="1"/>
          </p:cNvSpPr>
          <p:nvPr/>
        </p:nvSpPr>
        <p:spPr>
          <a:xfrm rot="5400000" flipH="1">
            <a:off x="8534302" y="2273940"/>
            <a:ext cx="637725" cy="654694"/>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24" name="Rettangolo 23"/>
          <p:cNvSpPr>
            <a:spLocks noChangeAspect="1"/>
          </p:cNvSpPr>
          <p:nvPr/>
        </p:nvSpPr>
        <p:spPr>
          <a:xfrm rot="16200000">
            <a:off x="3336802" y="3179886"/>
            <a:ext cx="341313" cy="7014915"/>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6" name="CasellaDiTesto 5"/>
          <p:cNvSpPr txBox="1"/>
          <p:nvPr/>
        </p:nvSpPr>
        <p:spPr>
          <a:xfrm>
            <a:off x="506412" y="2031986"/>
            <a:ext cx="8180388" cy="4524315"/>
          </a:xfrm>
          <a:prstGeom prst="rect">
            <a:avLst/>
          </a:prstGeom>
          <a:noFill/>
        </p:spPr>
        <p:txBody>
          <a:bodyPr wrap="square" rtlCol="0">
            <a:spAutoFit/>
          </a:bodyPr>
          <a:lstStyle/>
          <a:p>
            <a:pPr marL="342900" indent="-342900">
              <a:buFont typeface="Arial" panose="020B0604020202020204" pitchFamily="34" charset="0"/>
              <a:buChar char="•"/>
            </a:pPr>
            <a:r>
              <a:rPr lang="it-IT" sz="2400" dirty="0"/>
              <a:t>(art. 7/8/9) Piano 2017/2020… Non fa adeguatamente riferimento ai servizi specializzati gestiti dalle associazioni di donne…, individuandoli come complementari agli interventi statali e destinati ad intervenire in emergenza... </a:t>
            </a:r>
          </a:p>
          <a:p>
            <a:pPr marL="342900" indent="-342900">
              <a:buFont typeface="Arial" panose="020B0604020202020204" pitchFamily="34" charset="0"/>
              <a:buChar char="•"/>
            </a:pPr>
            <a:r>
              <a:rPr lang="it-IT" sz="2400" dirty="0"/>
              <a:t>… incapacità di spesa e di selezione dei soggetti a cui devolvere le risorse a livello regionale e nessuna garanzia di continuità delle misure e dei servizi per le donne.</a:t>
            </a:r>
          </a:p>
          <a:p>
            <a:pPr marL="342900" indent="-342900">
              <a:buFont typeface="Arial" panose="020B0604020202020204" pitchFamily="34" charset="0"/>
              <a:buChar char="•"/>
            </a:pPr>
            <a:r>
              <a:rPr lang="it-IT" sz="2400" dirty="0"/>
              <a:t>(Art. 22) Prevale un’unica visione: “normalizzare” la violenza e collocarla in interventi socio assistenziali/sanitari, adottando un approccio neutro che nega professionalità e competenza delle ONG di donne che offrono il supporto specializzato alle donne e figli/e vittime di violenza.</a:t>
            </a:r>
          </a:p>
        </p:txBody>
      </p:sp>
    </p:spTree>
    <p:extLst>
      <p:ext uri="{BB962C8B-B14F-4D97-AF65-F5344CB8AC3E}">
        <p14:creationId xmlns:p14="http://schemas.microsoft.com/office/powerpoint/2010/main" val="3182021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asellaDiTesto 22"/>
          <p:cNvSpPr txBox="1"/>
          <p:nvPr/>
        </p:nvSpPr>
        <p:spPr>
          <a:xfrm>
            <a:off x="390963" y="678337"/>
            <a:ext cx="6991292" cy="1015663"/>
          </a:xfrm>
          <a:prstGeom prst="rect">
            <a:avLst/>
          </a:prstGeom>
          <a:noFill/>
        </p:spPr>
        <p:txBody>
          <a:bodyPr wrap="none" rtlCol="0">
            <a:spAutoFit/>
          </a:bodyPr>
          <a:lstStyle/>
          <a:p>
            <a:r>
              <a:rPr lang="it-IT" sz="6000" b="1" dirty="0">
                <a:solidFill>
                  <a:srgbClr val="B2197A"/>
                </a:solidFill>
              </a:rPr>
              <a:t>RACCOMANDAZIONE</a:t>
            </a:r>
          </a:p>
        </p:txBody>
      </p:sp>
      <p:sp>
        <p:nvSpPr>
          <p:cNvPr id="27" name="CasellaDiTesto 26"/>
          <p:cNvSpPr txBox="1"/>
          <p:nvPr/>
        </p:nvSpPr>
        <p:spPr>
          <a:xfrm>
            <a:off x="10160000" y="4883727"/>
            <a:ext cx="184666" cy="369332"/>
          </a:xfrm>
          <a:prstGeom prst="rect">
            <a:avLst/>
          </a:prstGeom>
          <a:noFill/>
        </p:spPr>
        <p:txBody>
          <a:bodyPr wrap="none" rtlCol="0">
            <a:spAutoFit/>
          </a:bodyPr>
          <a:lstStyle/>
          <a:p>
            <a:endParaRPr lang="it-IT" dirty="0"/>
          </a:p>
        </p:txBody>
      </p:sp>
      <p:sp>
        <p:nvSpPr>
          <p:cNvPr id="13" name="Rettangolo 12"/>
          <p:cNvSpPr>
            <a:spLocks noChangeAspect="1"/>
          </p:cNvSpPr>
          <p:nvPr/>
        </p:nvSpPr>
        <p:spPr>
          <a:xfrm rot="16200000" flipH="1" flipV="1">
            <a:off x="6230368" y="6184124"/>
            <a:ext cx="633089" cy="714664"/>
          </a:xfrm>
          <a:prstGeom prst="rect">
            <a:avLst/>
          </a:prstGeom>
          <a:solidFill>
            <a:srgbClr val="EDD5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14" name="Rettangolo 13"/>
          <p:cNvSpPr>
            <a:spLocks noChangeAspect="1"/>
          </p:cNvSpPr>
          <p:nvPr/>
        </p:nvSpPr>
        <p:spPr>
          <a:xfrm rot="16200000" flipH="1" flipV="1">
            <a:off x="7017041" y="6216369"/>
            <a:ext cx="646452" cy="663537"/>
          </a:xfrm>
          <a:prstGeom prst="rect">
            <a:avLst/>
          </a:prstGeom>
          <a:solidFill>
            <a:srgbClr val="C664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rgbClr val="B2197A"/>
                </a:solidFill>
              </a:rPr>
              <a:t>  </a:t>
            </a:r>
          </a:p>
        </p:txBody>
      </p:sp>
      <p:sp>
        <p:nvSpPr>
          <p:cNvPr id="15" name="Rettangolo 14"/>
          <p:cNvSpPr>
            <a:spLocks noChangeAspect="1"/>
          </p:cNvSpPr>
          <p:nvPr/>
        </p:nvSpPr>
        <p:spPr>
          <a:xfrm rot="16200000" flipH="1" flipV="1">
            <a:off x="7006274" y="5434788"/>
            <a:ext cx="667986" cy="663537"/>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16" name="Rettangolo 15"/>
          <p:cNvSpPr/>
          <p:nvPr/>
        </p:nvSpPr>
        <p:spPr>
          <a:xfrm rot="16200000" flipH="1" flipV="1">
            <a:off x="7764486" y="4711261"/>
            <a:ext cx="1396354" cy="1382225"/>
          </a:xfrm>
          <a:prstGeom prst="rect">
            <a:avLst/>
          </a:prstGeom>
          <a:solidFill>
            <a:srgbClr val="B219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B2197A"/>
              </a:solidFill>
            </a:endParaRPr>
          </a:p>
        </p:txBody>
      </p:sp>
      <p:sp>
        <p:nvSpPr>
          <p:cNvPr id="17" name="Rettangolo 16"/>
          <p:cNvSpPr>
            <a:spLocks noChangeAspect="1"/>
          </p:cNvSpPr>
          <p:nvPr/>
        </p:nvSpPr>
        <p:spPr>
          <a:xfrm rot="16200000" flipH="1" flipV="1">
            <a:off x="8507566" y="3919636"/>
            <a:ext cx="637725" cy="654694"/>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24" name="Rettangolo 23"/>
          <p:cNvSpPr>
            <a:spLocks noChangeAspect="1"/>
          </p:cNvSpPr>
          <p:nvPr/>
        </p:nvSpPr>
        <p:spPr>
          <a:xfrm rot="16200000">
            <a:off x="3336802" y="-3336801"/>
            <a:ext cx="341313" cy="7014915"/>
          </a:xfrm>
          <a:prstGeom prst="rect">
            <a:avLst/>
          </a:prstGeom>
          <a:solidFill>
            <a:srgbClr val="DCA7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B2197A"/>
              </a:solidFill>
            </a:endParaRPr>
          </a:p>
        </p:txBody>
      </p:sp>
      <p:sp>
        <p:nvSpPr>
          <p:cNvPr id="11" name="CasellaDiTesto 10"/>
          <p:cNvSpPr txBox="1"/>
          <p:nvPr/>
        </p:nvSpPr>
        <p:spPr>
          <a:xfrm>
            <a:off x="506413" y="2031986"/>
            <a:ext cx="7752684" cy="4154984"/>
          </a:xfrm>
          <a:prstGeom prst="rect">
            <a:avLst/>
          </a:prstGeom>
          <a:noFill/>
        </p:spPr>
        <p:txBody>
          <a:bodyPr wrap="square" rtlCol="0">
            <a:spAutoFit/>
          </a:bodyPr>
          <a:lstStyle/>
          <a:p>
            <a:pPr marL="342900" indent="-342900">
              <a:buFont typeface="Wingdings"/>
              <a:buChar char=""/>
            </a:pPr>
            <a:r>
              <a:rPr lang="it-IT" sz="2400" dirty="0"/>
              <a:t>Garantire la trasparenza delle informazioni e verificare gli standard dei servizi, favorendo quelli gestiti da ONG e associazioni di donne con pluriennale esperienza…</a:t>
            </a:r>
          </a:p>
          <a:p>
            <a:pPr marL="342900" indent="-342900">
              <a:buFont typeface="Wingdings"/>
              <a:buChar char=""/>
            </a:pPr>
            <a:r>
              <a:rPr lang="it-IT" sz="2400" dirty="0"/>
              <a:t>Evitare la distribuzione “a pioggia” delle risorse disponibili a soggetti non in linea con i principi della </a:t>
            </a:r>
            <a:r>
              <a:rPr lang="it-IT" sz="2400" dirty="0" err="1"/>
              <a:t>Conv</a:t>
            </a:r>
            <a:r>
              <a:rPr lang="it-IT" sz="2400" dirty="0"/>
              <a:t>. </a:t>
            </a:r>
            <a:r>
              <a:rPr lang="it-IT" sz="2400" dirty="0" err="1"/>
              <a:t>Ist</a:t>
            </a:r>
            <a:r>
              <a:rPr lang="it-IT" sz="2400" dirty="0"/>
              <a:t>. (art. 7/8/9)</a:t>
            </a:r>
          </a:p>
          <a:p>
            <a:pPr marL="342900" indent="-342900">
              <a:buFont typeface="Wingdings"/>
              <a:buChar char=""/>
            </a:pPr>
            <a:r>
              <a:rPr lang="it-IT" sz="2400" dirty="0">
                <a:sym typeface="Wingdings"/>
              </a:rPr>
              <a:t>G</a:t>
            </a:r>
            <a:r>
              <a:rPr lang="it-IT" sz="2400" dirty="0"/>
              <a:t>arantire la continuità delle prestazioni erogate da servizi specializzati di ONG di donne, … , con meccanismi di imputazione delle responsabilità pubbliche rispetto al sostegno e alla protezione forniti alle donne vittime di violenza. (art. 22/23)</a:t>
            </a:r>
          </a:p>
        </p:txBody>
      </p:sp>
    </p:spTree>
    <p:extLst>
      <p:ext uri="{BB962C8B-B14F-4D97-AF65-F5344CB8AC3E}">
        <p14:creationId xmlns:p14="http://schemas.microsoft.com/office/powerpoint/2010/main" val="14472036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273</TotalTime>
  <Words>529</Words>
  <Application>Microsoft Macintosh PowerPoint</Application>
  <PresentationFormat>Presentazione su schermo (4:3)</PresentationFormat>
  <Paragraphs>24</Paragraphs>
  <Slides>3</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vt:i4>
      </vt:variant>
    </vt:vector>
  </HeadingPairs>
  <TitlesOfParts>
    <vt:vector size="7" baseType="lpstr">
      <vt:lpstr>Arial</vt:lpstr>
      <vt:lpstr>Calibri</vt:lpstr>
      <vt:lpstr>Wingdings</vt:lpstr>
      <vt:lpstr>Tema di Office</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Hiroma</dc:creator>
  <cp:lastModifiedBy>Utente di Microsoft Office</cp:lastModifiedBy>
  <cp:revision>38</cp:revision>
  <dcterms:created xsi:type="dcterms:W3CDTF">2019-02-18T09:01:05Z</dcterms:created>
  <dcterms:modified xsi:type="dcterms:W3CDTF">2019-02-23T17:45:29Z</dcterms:modified>
</cp:coreProperties>
</file>