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8" r:id="rId2"/>
    <p:sldId id="260" r:id="rId3"/>
    <p:sldId id="261" r:id="rId4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42">
          <p15:clr>
            <a:srgbClr val="A4A3A4"/>
          </p15:clr>
        </p15:guide>
        <p15:guide id="2" pos="3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79B1"/>
    <a:srgbClr val="ECC5E7"/>
    <a:srgbClr val="ECB5E7"/>
    <a:srgbClr val="C67BB2"/>
    <a:srgbClr val="FFA7CE"/>
    <a:srgbClr val="C654A8"/>
    <a:srgbClr val="EDD5E7"/>
    <a:srgbClr val="C664A2"/>
    <a:srgbClr val="DCA7CE"/>
    <a:srgbClr val="B219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97" autoAdjust="0"/>
    <p:restoredTop sz="94709"/>
  </p:normalViewPr>
  <p:slideViewPr>
    <p:cSldViewPr snapToGrid="0" snapToObjects="1" showGuides="1">
      <p:cViewPr varScale="1">
        <p:scale>
          <a:sx n="92" d="100"/>
          <a:sy n="92" d="100"/>
        </p:scale>
        <p:origin x="1000" y="168"/>
      </p:cViewPr>
      <p:guideLst>
        <p:guide orient="horz" pos="942"/>
        <p:guide pos="31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105" d="100"/>
          <a:sy n="105" d="100"/>
        </p:scale>
        <p:origin x="-5208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DC581-0D19-8D47-B6F7-1341E2AA3A50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2EB77A-501B-7644-A958-D5E2ADA5101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34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37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57383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5904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697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7705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1889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7388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0474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0937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296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1927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73E50-0136-B44F-B062-D3E412DB0EA4}" type="datetimeFigureOut">
              <a:rPr lang="it-IT" smtClean="0"/>
              <a:t>25/02/19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68C8A-68BA-AF4E-9234-0C481BBAB8C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3658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91356" y="2145303"/>
            <a:ext cx="8024586" cy="1601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</a:pPr>
            <a:r>
              <a:rPr lang="it-IT" sz="5400" b="1" dirty="0">
                <a:solidFill>
                  <a:srgbClr val="B2197A"/>
                </a:solidFill>
              </a:rPr>
              <a:t>Violenza contro le donne. </a:t>
            </a:r>
          </a:p>
          <a:p>
            <a:pPr>
              <a:lnSpc>
                <a:spcPct val="90000"/>
              </a:lnSpc>
            </a:pPr>
            <a:r>
              <a:rPr lang="it-IT" sz="5400" b="1" dirty="0">
                <a:solidFill>
                  <a:srgbClr val="B2197A"/>
                </a:solidFill>
              </a:rPr>
              <a:t>L’Italia sotto osservazione</a:t>
            </a:r>
            <a:r>
              <a:rPr lang="it-IT" sz="5400" b="1" dirty="0"/>
              <a:t> 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997589" y="3863650"/>
            <a:ext cx="817448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b="1" i="1" dirty="0"/>
              <a:t>Presentazione del “Rapporto ombra” delle associazioni di donne </a:t>
            </a:r>
          </a:p>
          <a:p>
            <a:r>
              <a:rPr lang="it-IT" sz="1700" b="1" i="1" dirty="0"/>
              <a:t>sull’applicazione della Convenzione di Istanbul in Italia</a:t>
            </a:r>
            <a:r>
              <a:rPr lang="it-IT" sz="1700" i="1" dirty="0"/>
              <a:t> </a:t>
            </a:r>
            <a:r>
              <a:rPr lang="it-IT" sz="1700" b="1" i="1" dirty="0"/>
              <a:t>in occasione della visita del Gruppo di esperte sulla violenza contro le donne del Consiglio d’Europa (GREVIO)</a:t>
            </a:r>
            <a:endParaRPr lang="it-IT" sz="1700" i="1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168304" y="6086270"/>
            <a:ext cx="2534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000" b="1" dirty="0">
                <a:solidFill>
                  <a:srgbClr val="ECC5E7"/>
                </a:solidFill>
              </a:rPr>
              <a:t>Roma</a:t>
            </a:r>
            <a:r>
              <a:rPr lang="it-IT" b="1" dirty="0">
                <a:solidFill>
                  <a:srgbClr val="ECC5E7"/>
                </a:solidFill>
              </a:rPr>
              <a:t>, 26 febbraio 2019</a:t>
            </a:r>
            <a:endParaRPr lang="it-IT" dirty="0">
              <a:solidFill>
                <a:srgbClr val="ECC5E7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978072" y="5332034"/>
            <a:ext cx="550772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000" b="1" dirty="0">
                <a:solidFill>
                  <a:srgbClr val="000000"/>
                </a:solidFill>
              </a:rPr>
              <a:t>CLAUDIA SIGNORETTI</a:t>
            </a:r>
            <a:r>
              <a:rPr lang="it-IT" sz="3000" dirty="0">
                <a:solidFill>
                  <a:srgbClr val="000000"/>
                </a:solidFill>
              </a:rPr>
              <a:t>, </a:t>
            </a:r>
            <a:r>
              <a:rPr lang="it-IT" sz="2600" b="1" dirty="0" err="1">
                <a:solidFill>
                  <a:srgbClr val="C664A2"/>
                </a:solidFill>
              </a:rPr>
              <a:t>Parteciparte</a:t>
            </a:r>
            <a:endParaRPr lang="it-IT" sz="2600" dirty="0">
              <a:solidFill>
                <a:srgbClr val="C664A2"/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0" y="0"/>
            <a:ext cx="1531696" cy="1528297"/>
          </a:xfrm>
          <a:prstGeom prst="rect">
            <a:avLst/>
          </a:prstGeom>
          <a:solidFill>
            <a:srgbClr val="B219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B2197A"/>
              </a:solidFill>
            </a:endParaRPr>
          </a:p>
        </p:txBody>
      </p:sp>
      <p:sp>
        <p:nvSpPr>
          <p:cNvPr id="7" name="Rettangolo 6"/>
          <p:cNvSpPr>
            <a:spLocks noChangeAspect="1"/>
          </p:cNvSpPr>
          <p:nvPr/>
        </p:nvSpPr>
        <p:spPr>
          <a:xfrm>
            <a:off x="-1" y="1618018"/>
            <a:ext cx="863601" cy="5239982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8" name="Rettangolo 7"/>
          <p:cNvSpPr>
            <a:spLocks noChangeAspect="1"/>
          </p:cNvSpPr>
          <p:nvPr/>
        </p:nvSpPr>
        <p:spPr>
          <a:xfrm>
            <a:off x="1635747" y="817084"/>
            <a:ext cx="719999" cy="719999"/>
          </a:xfrm>
          <a:prstGeom prst="rect">
            <a:avLst/>
          </a:prstGeom>
          <a:solidFill>
            <a:srgbClr val="C6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B2197A"/>
                </a:solidFill>
              </a:rPr>
              <a:t>  </a:t>
            </a:r>
          </a:p>
        </p:txBody>
      </p:sp>
      <p:sp>
        <p:nvSpPr>
          <p:cNvPr id="9" name="Rettangolo 8"/>
          <p:cNvSpPr>
            <a:spLocks noChangeAspect="1"/>
          </p:cNvSpPr>
          <p:nvPr/>
        </p:nvSpPr>
        <p:spPr>
          <a:xfrm>
            <a:off x="1635746" y="-1"/>
            <a:ext cx="717091" cy="719999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7" name="Rettangolo 16"/>
          <p:cNvSpPr>
            <a:spLocks noChangeAspect="1"/>
          </p:cNvSpPr>
          <p:nvPr/>
        </p:nvSpPr>
        <p:spPr>
          <a:xfrm>
            <a:off x="943851" y="1618018"/>
            <a:ext cx="587846" cy="552527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580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sellaDiTesto 22"/>
          <p:cNvSpPr txBox="1"/>
          <p:nvPr/>
        </p:nvSpPr>
        <p:spPr>
          <a:xfrm>
            <a:off x="415650" y="679767"/>
            <a:ext cx="327595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 b="1" dirty="0">
                <a:solidFill>
                  <a:srgbClr val="B2197A"/>
                </a:solidFill>
              </a:rPr>
              <a:t>CRITICITÀ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10160000" y="4883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3" name="Rettangolo 12"/>
          <p:cNvSpPr>
            <a:spLocks noChangeAspect="1"/>
          </p:cNvSpPr>
          <p:nvPr/>
        </p:nvSpPr>
        <p:spPr>
          <a:xfrm rot="5400000" flipH="1">
            <a:off x="6250955" y="-44369"/>
            <a:ext cx="645388" cy="714664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4" name="Rettangolo 13"/>
          <p:cNvSpPr>
            <a:spLocks noChangeAspect="1"/>
          </p:cNvSpPr>
          <p:nvPr/>
        </p:nvSpPr>
        <p:spPr>
          <a:xfrm rot="5400000" flipH="1">
            <a:off x="7028853" y="-13941"/>
            <a:ext cx="635661" cy="663537"/>
          </a:xfrm>
          <a:prstGeom prst="rect">
            <a:avLst/>
          </a:prstGeom>
          <a:solidFill>
            <a:srgbClr val="C6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B2197A"/>
                </a:solidFill>
              </a:rPr>
              <a:t>  </a:t>
            </a:r>
          </a:p>
        </p:txBody>
      </p:sp>
      <p:sp>
        <p:nvSpPr>
          <p:cNvPr id="15" name="Rettangolo 14"/>
          <p:cNvSpPr>
            <a:spLocks noChangeAspect="1"/>
          </p:cNvSpPr>
          <p:nvPr/>
        </p:nvSpPr>
        <p:spPr>
          <a:xfrm rot="5400000" flipH="1">
            <a:off x="7012690" y="749945"/>
            <a:ext cx="667986" cy="663537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 rot="5400000" flipH="1">
            <a:off x="7776773" y="769233"/>
            <a:ext cx="1396354" cy="1353327"/>
          </a:xfrm>
          <a:prstGeom prst="rect">
            <a:avLst/>
          </a:prstGeom>
          <a:solidFill>
            <a:srgbClr val="B219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B2197A"/>
              </a:solidFill>
            </a:endParaRPr>
          </a:p>
        </p:txBody>
      </p:sp>
      <p:sp>
        <p:nvSpPr>
          <p:cNvPr id="17" name="Rettangolo 16"/>
          <p:cNvSpPr>
            <a:spLocks noChangeAspect="1"/>
          </p:cNvSpPr>
          <p:nvPr/>
        </p:nvSpPr>
        <p:spPr>
          <a:xfrm rot="5400000" flipH="1">
            <a:off x="8534302" y="2273940"/>
            <a:ext cx="637725" cy="654694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24" name="Rettangolo 23"/>
          <p:cNvSpPr>
            <a:spLocks noChangeAspect="1"/>
          </p:cNvSpPr>
          <p:nvPr/>
        </p:nvSpPr>
        <p:spPr>
          <a:xfrm rot="16200000">
            <a:off x="3336802" y="3179886"/>
            <a:ext cx="341313" cy="7014915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06413" y="2031986"/>
            <a:ext cx="69865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"/>
            </a:pPr>
            <a:r>
              <a:rPr lang="it-IT" sz="2400" dirty="0">
                <a:sym typeface="Wingdings"/>
              </a:rPr>
              <a:t>Fo</a:t>
            </a:r>
            <a:r>
              <a:rPr lang="it-IT" sz="2400" dirty="0"/>
              <a:t>rte radicamento del sessismo e degli stereotipi di genere nei libri di testo, niella didattica e nei programmi scolastici.</a:t>
            </a:r>
          </a:p>
          <a:p>
            <a:pPr marL="342900" indent="-342900" algn="just">
              <a:buFont typeface="Wingdings" panose="05000000000000000000" pitchFamily="2" charset="2"/>
              <a:buChar char=""/>
            </a:pPr>
            <a:r>
              <a:rPr lang="it-IT" sz="2400" dirty="0"/>
              <a:t>Mancanza di una strategia nazionale per l’eliminazione degli stereotipi di genere nell’intero sistema educativo e formativo.</a:t>
            </a:r>
          </a:p>
          <a:p>
            <a:pPr marL="342900" indent="-342900" algn="just">
              <a:buFont typeface="Wingdings" panose="05000000000000000000" pitchFamily="2" charset="2"/>
              <a:buChar char=""/>
            </a:pPr>
            <a:r>
              <a:rPr lang="it-IT" sz="2400" dirty="0"/>
              <a:t>Assenza dell’educazione alle differenze come pratica, prospettiva sul mondo, e sguardo trasversale a tutte le discipline.</a:t>
            </a:r>
          </a:p>
        </p:txBody>
      </p:sp>
    </p:spTree>
    <p:extLst>
      <p:ext uri="{BB962C8B-B14F-4D97-AF65-F5344CB8AC3E}">
        <p14:creationId xmlns:p14="http://schemas.microsoft.com/office/powerpoint/2010/main" val="3182021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asellaDiTesto 22"/>
          <p:cNvSpPr txBox="1"/>
          <p:nvPr/>
        </p:nvSpPr>
        <p:spPr>
          <a:xfrm>
            <a:off x="390963" y="678337"/>
            <a:ext cx="69912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6000" b="1" dirty="0">
                <a:solidFill>
                  <a:srgbClr val="B2197A"/>
                </a:solidFill>
              </a:rPr>
              <a:t>RACCOMANDAZIONE</a:t>
            </a:r>
          </a:p>
        </p:txBody>
      </p:sp>
      <p:sp>
        <p:nvSpPr>
          <p:cNvPr id="27" name="CasellaDiTesto 26"/>
          <p:cNvSpPr txBox="1"/>
          <p:nvPr/>
        </p:nvSpPr>
        <p:spPr>
          <a:xfrm>
            <a:off x="10160000" y="488372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it-IT" dirty="0"/>
          </a:p>
        </p:txBody>
      </p:sp>
      <p:sp>
        <p:nvSpPr>
          <p:cNvPr id="13" name="Rettangolo 12"/>
          <p:cNvSpPr>
            <a:spLocks noChangeAspect="1"/>
          </p:cNvSpPr>
          <p:nvPr/>
        </p:nvSpPr>
        <p:spPr>
          <a:xfrm rot="16200000" flipH="1" flipV="1">
            <a:off x="6230368" y="6184124"/>
            <a:ext cx="633089" cy="714664"/>
          </a:xfrm>
          <a:prstGeom prst="rect">
            <a:avLst/>
          </a:prstGeom>
          <a:solidFill>
            <a:srgbClr val="EDD5E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4" name="Rettangolo 13"/>
          <p:cNvSpPr>
            <a:spLocks noChangeAspect="1"/>
          </p:cNvSpPr>
          <p:nvPr/>
        </p:nvSpPr>
        <p:spPr>
          <a:xfrm rot="16200000" flipH="1" flipV="1">
            <a:off x="7017041" y="6216369"/>
            <a:ext cx="646452" cy="663537"/>
          </a:xfrm>
          <a:prstGeom prst="rect">
            <a:avLst/>
          </a:prstGeom>
          <a:solidFill>
            <a:srgbClr val="C664A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B2197A"/>
                </a:solidFill>
              </a:rPr>
              <a:t>  </a:t>
            </a:r>
          </a:p>
        </p:txBody>
      </p:sp>
      <p:sp>
        <p:nvSpPr>
          <p:cNvPr id="15" name="Rettangolo 14"/>
          <p:cNvSpPr>
            <a:spLocks noChangeAspect="1"/>
          </p:cNvSpPr>
          <p:nvPr/>
        </p:nvSpPr>
        <p:spPr>
          <a:xfrm rot="16200000" flipH="1" flipV="1">
            <a:off x="7006274" y="5434788"/>
            <a:ext cx="667986" cy="663537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6" name="Rettangolo 15"/>
          <p:cNvSpPr/>
          <p:nvPr/>
        </p:nvSpPr>
        <p:spPr>
          <a:xfrm rot="16200000" flipH="1" flipV="1">
            <a:off x="7764486" y="4711261"/>
            <a:ext cx="1396354" cy="1382225"/>
          </a:xfrm>
          <a:prstGeom prst="rect">
            <a:avLst/>
          </a:prstGeom>
          <a:solidFill>
            <a:srgbClr val="B219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>
              <a:solidFill>
                <a:srgbClr val="B2197A"/>
              </a:solidFill>
            </a:endParaRPr>
          </a:p>
        </p:txBody>
      </p:sp>
      <p:sp>
        <p:nvSpPr>
          <p:cNvPr id="17" name="Rettangolo 16"/>
          <p:cNvSpPr>
            <a:spLocks noChangeAspect="1"/>
          </p:cNvSpPr>
          <p:nvPr/>
        </p:nvSpPr>
        <p:spPr>
          <a:xfrm rot="16200000" flipH="1" flipV="1">
            <a:off x="8507566" y="3919636"/>
            <a:ext cx="637725" cy="654694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24" name="Rettangolo 23"/>
          <p:cNvSpPr>
            <a:spLocks noChangeAspect="1"/>
          </p:cNvSpPr>
          <p:nvPr/>
        </p:nvSpPr>
        <p:spPr>
          <a:xfrm rot="16200000">
            <a:off x="3336802" y="-3336801"/>
            <a:ext cx="341313" cy="7014915"/>
          </a:xfrm>
          <a:prstGeom prst="rect">
            <a:avLst/>
          </a:prstGeom>
          <a:solidFill>
            <a:srgbClr val="DCA7C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rgbClr val="B2197A"/>
              </a:solidFill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281851" y="1694000"/>
            <a:ext cx="6986587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400" dirty="0"/>
              <a:t>Si raccomanda che il Governo: </a:t>
            </a:r>
          </a:p>
          <a:p>
            <a:pPr marL="342900" indent="-342900" algn="just">
              <a:buFont typeface="Wingdings" panose="05000000000000000000" pitchFamily="2" charset="2"/>
              <a:buChar char=""/>
            </a:pPr>
            <a:r>
              <a:rPr lang="it-IT" sz="2400" dirty="0"/>
              <a:t>non si limiti alle campagne mediatiche, ma preveda iniziative formative di ogni specie, soprattutto rivolte alle persone giovani e ai/alle professionisti/e attivi sul tema;</a:t>
            </a:r>
          </a:p>
          <a:p>
            <a:pPr marL="342900" indent="-342900" algn="just">
              <a:buFont typeface="Wingdings" panose="05000000000000000000" pitchFamily="2" charset="2"/>
              <a:buChar char=""/>
            </a:pPr>
            <a:r>
              <a:rPr lang="it-IT" sz="2400" dirty="0"/>
              <a:t>promuova e finanzi piani di intervento educativo dentro e fuori le scuole a partire dall'infanzia e per tutti gli ordini di scuola, tenendo conto anche dell’</a:t>
            </a:r>
            <a:r>
              <a:rPr lang="it-IT" sz="2400" dirty="0" err="1"/>
              <a:t>intersezionalità</a:t>
            </a:r>
            <a:r>
              <a:rPr lang="it-IT" sz="2400" dirty="0"/>
              <a:t> della dimensione del genere con la condizione di disabilità, la provenienza etnica, religiosa e l'orientamento sessuale e attingendo al patrimonio di </a:t>
            </a:r>
            <a:r>
              <a:rPr lang="it-IT" sz="2400" dirty="0" err="1"/>
              <a:t>saperi</a:t>
            </a:r>
            <a:r>
              <a:rPr lang="it-IT" sz="2400" dirty="0"/>
              <a:t> e competenze di associazioni e insegnanti sull'educazione alle differenze.</a:t>
            </a:r>
          </a:p>
        </p:txBody>
      </p:sp>
    </p:spTree>
    <p:extLst>
      <p:ext uri="{BB962C8B-B14F-4D97-AF65-F5344CB8AC3E}">
        <p14:creationId xmlns:p14="http://schemas.microsoft.com/office/powerpoint/2010/main" val="144720361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147</Words>
  <Application>Microsoft Macintosh PowerPoint</Application>
  <PresentationFormat>Presentazione su schermo (4:3)</PresentationFormat>
  <Paragraphs>17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7" baseType="lpstr">
      <vt:lpstr>Arial</vt:lpstr>
      <vt:lpstr>Calibri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Hiroma</dc:creator>
  <cp:lastModifiedBy>Utente di Microsoft Office</cp:lastModifiedBy>
  <cp:revision>37</cp:revision>
  <dcterms:created xsi:type="dcterms:W3CDTF">2019-02-18T09:01:05Z</dcterms:created>
  <dcterms:modified xsi:type="dcterms:W3CDTF">2019-02-25T16:17:20Z</dcterms:modified>
</cp:coreProperties>
</file>